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omments/modernComment_100_0.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modernComment_117_0.xml" ContentType="application/vnd.ms-powerpoint.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722" r:id="rId5"/>
    <p:sldMasterId id="2147483720" r:id="rId6"/>
    <p:sldMasterId id="2147483725" r:id="rId7"/>
    <p:sldMasterId id="2147483727" r:id="rId8"/>
  </p:sldMasterIdLst>
  <p:notesMasterIdLst>
    <p:notesMasterId r:id="rId63"/>
  </p:notesMasterIdLst>
  <p:sldIdLst>
    <p:sldId id="256" r:id="rId9"/>
    <p:sldId id="315" r:id="rId10"/>
    <p:sldId id="316" r:id="rId11"/>
    <p:sldId id="317" r:id="rId12"/>
    <p:sldId id="360" r:id="rId13"/>
    <p:sldId id="261" r:id="rId14"/>
    <p:sldId id="262" r:id="rId15"/>
    <p:sldId id="322" r:id="rId16"/>
    <p:sldId id="263" r:id="rId17"/>
    <p:sldId id="274" r:id="rId18"/>
    <p:sldId id="275" r:id="rId19"/>
    <p:sldId id="321" r:id="rId20"/>
    <p:sldId id="276" r:id="rId21"/>
    <p:sldId id="278" r:id="rId22"/>
    <p:sldId id="279" r:id="rId23"/>
    <p:sldId id="280" r:id="rId24"/>
    <p:sldId id="281" r:id="rId25"/>
    <p:sldId id="282" r:id="rId26"/>
    <p:sldId id="387" r:id="rId27"/>
    <p:sldId id="284" r:id="rId28"/>
    <p:sldId id="285" r:id="rId29"/>
    <p:sldId id="286" r:id="rId30"/>
    <p:sldId id="389" r:id="rId31"/>
    <p:sldId id="288" r:id="rId32"/>
    <p:sldId id="324" r:id="rId33"/>
    <p:sldId id="325" r:id="rId34"/>
    <p:sldId id="314" r:id="rId35"/>
    <p:sldId id="291" r:id="rId36"/>
    <p:sldId id="292" r:id="rId37"/>
    <p:sldId id="293" r:id="rId38"/>
    <p:sldId id="294" r:id="rId39"/>
    <p:sldId id="295" r:id="rId40"/>
    <p:sldId id="296" r:id="rId41"/>
    <p:sldId id="297" r:id="rId42"/>
    <p:sldId id="298" r:id="rId43"/>
    <p:sldId id="299" r:id="rId44"/>
    <p:sldId id="300" r:id="rId45"/>
    <p:sldId id="301" r:id="rId46"/>
    <p:sldId id="264" r:id="rId47"/>
    <p:sldId id="265" r:id="rId48"/>
    <p:sldId id="266" r:id="rId49"/>
    <p:sldId id="267" r:id="rId50"/>
    <p:sldId id="268" r:id="rId51"/>
    <p:sldId id="269" r:id="rId52"/>
    <p:sldId id="270" r:id="rId53"/>
    <p:sldId id="271" r:id="rId54"/>
    <p:sldId id="272" r:id="rId55"/>
    <p:sldId id="305" r:id="rId56"/>
    <p:sldId id="306" r:id="rId57"/>
    <p:sldId id="307" r:id="rId58"/>
    <p:sldId id="308" r:id="rId59"/>
    <p:sldId id="310" r:id="rId60"/>
    <p:sldId id="311" r:id="rId61"/>
    <p:sldId id="312" r:id="rId62"/>
  </p:sldIdLst>
  <p:sldSz cx="9144000" cy="5143500" type="screen16x9"/>
  <p:notesSz cx="6858000" cy="9144000"/>
  <p:embeddedFontLst>
    <p:embeddedFont>
      <p:font typeface="Georgia" panose="02040502050405020303" pitchFamily="18" charset="0"/>
      <p:regular r:id="rId64"/>
      <p:bold r:id="rId65"/>
      <p:italic r:id="rId66"/>
      <p:boldItalic r:id="rId67"/>
    </p:embeddedFont>
    <p:embeddedFont>
      <p:font typeface="Oswald" panose="00000500000000000000" pitchFamily="2" charset="0"/>
      <p:regular r:id="rId68"/>
      <p:bold r:id="rId69"/>
    </p:embeddedFont>
    <p:embeddedFont>
      <p:font typeface="Oswald Bold" panose="00000800000000000000" pitchFamily="2" charset="0"/>
      <p:bold r:id="rId70"/>
    </p:embeddedFont>
    <p:embeddedFont>
      <p:font typeface="Roboto" panose="02000000000000000000" pitchFamily="2" charset="0"/>
      <p:regular r:id="rId71"/>
      <p:bold r:id="rId72"/>
      <p:italic r:id="rId73"/>
      <p:boldItalic r:id="rId74"/>
    </p:embeddedFont>
    <p:embeddedFont>
      <p:font typeface="Segoe UI" panose="020B0502040204020203" pitchFamily="34" charset="0"/>
      <p:regular r:id="rId75"/>
      <p:bold r:id="rId76"/>
      <p:italic r:id="rId77"/>
      <p:boldItalic r:id="rId7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9" roundtripDataSignature="AMtx7mhl3gSMBYahYKPNRBwC3dqa9SsW1g=="/>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B573B06-06C7-FFF7-BBD1-F8258FA92DCD}" name="Michelle Reedus" initials="MR" userId="S::mreedus@sacstepsforward.org::c938409d-3fb1-466a-8778-ae184f63fc8f" providerId="AD"/>
  <p188:author id="{C11A4832-CC37-2053-45EE-DA29F19D98C4}" name="Tlaltzin Muro Gomez" initials="TG" userId="S::tmurogomez@sacstepsforward.org::5b8d213b-b847-4719-843c-b81a4f68aa57" providerId="AD"/>
  <p188:author id="{92CE5EA8-057A-FF3A-9F1D-FDD59434D7C8}" name="Kathreen &quot;Nica&quot; Daria" initials="KD" userId="S::kdaria@sacstepsforward.org::4d85deba-a2d7-4269-9bf7-ad551c51869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Michelle Reedus" initials="" lastIdx="3" clrIdx="0"/>
  <p:cmAuthor id="1" name="Shaitra Ken" initials="" lastIdx="2" clrIdx="1"/>
  <p:cmAuthor id="2" name="Michelle Reedus" initials="MR" lastIdx="2" clrIdx="2">
    <p:extLst>
      <p:ext uri="{19B8F6BF-5375-455C-9EA6-DF929625EA0E}">
        <p15:presenceInfo xmlns:p15="http://schemas.microsoft.com/office/powerpoint/2012/main" userId="S::mreedus@sacstepsforward.org::c938409d-3fb1-466a-8778-ae184f63fc8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862DB7-B0C9-90FB-4C55-91813D1CBFEA}" v="3" dt="2024-09-17T15:37:22.263"/>
  </p1510:revLst>
</p1510:revInfo>
</file>

<file path=ppt/tableStyles.xml><?xml version="1.0" encoding="utf-8"?>
<a:tblStyleLst xmlns:a="http://schemas.openxmlformats.org/drawingml/2006/main" def="{F8443457-FB99-4602-B9A4-D6FFCE5155A7}">
  <a:tblStyle styleId="{F8443457-FB99-4602-B9A4-D6FFCE5155A7}"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notesMaster" Target="notesMasters/notesMaster1.xml"/><Relationship Id="rId68" Type="http://schemas.openxmlformats.org/officeDocument/2006/relationships/font" Target="fonts/font5.fntdata"/><Relationship Id="rId84" Type="http://schemas.openxmlformats.org/officeDocument/2006/relationships/tableStyles" Target="tableStyles.xml"/><Relationship Id="rId16" Type="http://schemas.openxmlformats.org/officeDocument/2006/relationships/slide" Target="slides/slide8.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font" Target="fonts/font11.fntdata"/><Relationship Id="rId79" Type="http://customschemas.google.com/relationships/presentationmetadata" Target="metadata"/><Relationship Id="rId5" Type="http://schemas.openxmlformats.org/officeDocument/2006/relationships/slideMaster" Target="slideMasters/slideMaster2.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font" Target="fonts/font1.fntdata"/><Relationship Id="rId69" Type="http://schemas.openxmlformats.org/officeDocument/2006/relationships/font" Target="fonts/font6.fntdata"/><Relationship Id="rId77" Type="http://schemas.openxmlformats.org/officeDocument/2006/relationships/font" Target="fonts/font14.fntdata"/><Relationship Id="rId8" Type="http://schemas.openxmlformats.org/officeDocument/2006/relationships/slideMaster" Target="slideMasters/slideMaster5.xml"/><Relationship Id="rId51" Type="http://schemas.openxmlformats.org/officeDocument/2006/relationships/slide" Target="slides/slide43.xml"/><Relationship Id="rId72" Type="http://schemas.openxmlformats.org/officeDocument/2006/relationships/font" Target="fonts/font9.fntdata"/><Relationship Id="rId80" Type="http://schemas.openxmlformats.org/officeDocument/2006/relationships/commentAuthors" Target="commentAuthors.xml"/><Relationship Id="rId85"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font" Target="fonts/font4.fntdata"/><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font" Target="fonts/font7.fntdata"/><Relationship Id="rId75" Type="http://schemas.openxmlformats.org/officeDocument/2006/relationships/font" Target="fonts/font12.fntdata"/><Relationship Id="rId83"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font" Target="fonts/font2.fntdata"/><Relationship Id="rId73" Type="http://schemas.openxmlformats.org/officeDocument/2006/relationships/font" Target="fonts/font10.fntdata"/><Relationship Id="rId78" Type="http://schemas.openxmlformats.org/officeDocument/2006/relationships/font" Target="fonts/font15.fntdata"/><Relationship Id="rId81" Type="http://schemas.openxmlformats.org/officeDocument/2006/relationships/presProps" Target="presProps.xml"/><Relationship Id="rId86"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font" Target="fonts/font13.fntdata"/><Relationship Id="rId7" Type="http://schemas.openxmlformats.org/officeDocument/2006/relationships/slideMaster" Target="slideMasters/slideMaster4.xml"/><Relationship Id="rId71" Type="http://schemas.openxmlformats.org/officeDocument/2006/relationships/font" Target="fonts/font8.fntdata"/><Relationship Id="rId2" Type="http://schemas.openxmlformats.org/officeDocument/2006/relationships/customXml" Target="../customXml/item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font" Target="fonts/font3.fntdata"/><Relationship Id="rId61" Type="http://schemas.openxmlformats.org/officeDocument/2006/relationships/slide" Target="slides/slide53.xml"/><Relationship Id="rId82" Type="http://schemas.openxmlformats.org/officeDocument/2006/relationships/viewProps" Target="viewProps.xml"/></Relationships>
</file>

<file path=ppt/comments/modernComment_100_0.xml><?xml version="1.0" encoding="utf-8"?>
<p188:cmLst xmlns:a="http://schemas.openxmlformats.org/drawingml/2006/main" xmlns:r="http://schemas.openxmlformats.org/officeDocument/2006/relationships" xmlns:p188="http://schemas.microsoft.com/office/powerpoint/2018/8/main">
  <p188:cm id="{B62C6B68-6525-4DB4-A075-533D52BEEF64}" authorId="{92CE5EA8-057A-FF3A-9F1D-FDD59434D7C8}" created="2024-09-04T17:46:32.644">
    <pc:sldMkLst xmlns:pc="http://schemas.microsoft.com/office/powerpoint/2013/main/command">
      <pc:docMk/>
      <pc:sldMk cId="0" sldId="256"/>
    </pc:sldMkLst>
    <p188:txBody>
      <a:bodyPr/>
      <a:lstStyle/>
      <a:p>
        <a:r>
          <a:rPr lang="en-US"/>
          <a:t>[@Michelle] [@Peter] [@Ayanna] [@Trent] can we discuss the strategy for this 9/17 quarterly training at our HCT call. 
We'll need to make sure updates to doc readiness are included/applied here based on: https://sacstepsforward.sharepoint.com/:w:/s/Recruitnewaccesspointsandintegratenewpartners/EQOeT_8yY1RHsltbVs1k5akBauYbzCys-Dze_CTgsqxc5w?e=w1H1os&amp;xsdata=MDV8MDJ8a2RhcmlhQHNhY3N0ZXBzZm9yd2FyZC5vcmd8YzM2ZDdmZTE5NTY0NGM3NTY5ZGMwOGRjY2M3MDM3M2Z8ZDAyOGFlNmZlZDUxNDcyN2JmM2FlOGZjYWI3NjIwMzV8MXwwfDYzODYxMDAyOTUzMDYxMDc4NXxVbmtub3dufFRXRnBiR1pzYjNkOGV5SldJam9pTUM0d0xqQXdNREFpTENKUUlqb2lWMmx1TXpJaUxDSkJUaUk2SWsxaGFXd2lMQ0pYVkNJNk1uMD18MHx8fA%3d%3d&amp;sdata=T1h5R2srL2c0UWY1aDVTYkhsY2tRTE1TYXZIUlQ5MHFlR2tMWWRBTU0xZz0%3d</a:t>
        </a:r>
      </a:p>
    </p188:txBody>
  </p188:cm>
</p188:cmLst>
</file>

<file path=ppt/comments/modernComment_117_0.xml><?xml version="1.0" encoding="utf-8"?>
<p188:cmLst xmlns:a="http://schemas.openxmlformats.org/drawingml/2006/main" xmlns:r="http://schemas.openxmlformats.org/officeDocument/2006/relationships" xmlns:p188="http://schemas.microsoft.com/office/powerpoint/2018/8/main">
  <p188:cm id="{DADE5DED-143A-4665-89B5-F1C200A4A66F}" authorId="{AB573B06-06C7-FFF7-BBD1-F8258FA92DCD}" created="2024-07-23T20:07:20.850">
    <ac:txMkLst xmlns:ac="http://schemas.microsoft.com/office/drawing/2013/main/command">
      <pc:docMk xmlns:pc="http://schemas.microsoft.com/office/powerpoint/2013/main/command"/>
      <pc:sldMk xmlns:pc="http://schemas.microsoft.com/office/powerpoint/2013/main/command" cId="0" sldId="279"/>
      <ac:spMk id="242" creationId="{00000000-0000-0000-0000-000000000000}"/>
      <ac:txMk cp="268" len="111">
        <ac:context len="673" hash="3170133130"/>
      </ac:txMk>
    </ac:txMkLst>
    <p188:pos x="4433454" y="1740477"/>
    <p188:replyLst>
      <p188:reply id="{8F3278AB-84BD-4202-B9D8-5CFE41541912}" authorId="{C11A4832-CC37-2053-45EE-DA29F19D98C4}" created="2024-07-23T20:19:58.114">
        <p188:txBody>
          <a:bodyPr/>
          <a:lstStyle/>
          <a:p>
            <a:r>
              <a:rPr lang="en-US"/>
              <a:t>Not counting BII, we only have 4 RRH programs (MSH, ODI, Shelter Inc, LFCD), have we gotten more info about the WEAVE PSH program on whether or not they should be getting referrals through the system?</a:t>
            </a:r>
          </a:p>
        </p188:txBody>
      </p188:reply>
    </p188:replyLst>
    <p188:txBody>
      <a:bodyPr/>
      <a:lstStyle/>
      <a:p>
        <a:r>
          <a:rPr lang="en-US"/>
          <a:t>[@Tlaltzin Muro Gomez] can you confirm this? I believe we have added more than 2 since last year. </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D1B737-6B78-4A52-8F43-614B961B947A}" type="doc">
      <dgm:prSet loTypeId="urn:microsoft.com/office/officeart/2008/layout/VerticalCurvedList" loCatId="list" qsTypeId="urn:microsoft.com/office/officeart/2005/8/quickstyle/3d3" qsCatId="3D" csTypeId="urn:microsoft.com/office/officeart/2005/8/colors/accent1_2" csCatId="accent1" phldr="1"/>
      <dgm:spPr/>
      <dgm:t>
        <a:bodyPr/>
        <a:lstStyle/>
        <a:p>
          <a:endParaRPr lang="en-US"/>
        </a:p>
      </dgm:t>
    </dgm:pt>
    <dgm:pt modelId="{21CBC427-DAE9-43A6-8F24-34E6DDCFECD0}">
      <dgm:prSet custT="1"/>
      <dgm:spPr>
        <a:solidFill>
          <a:srgbClr val="002060"/>
        </a:solidFill>
      </dgm:spPr>
      <dgm:t>
        <a:bodyPr/>
        <a:lstStyle/>
        <a:p>
          <a:r>
            <a:rPr lang="en-US" sz="2000" b="0" i="0">
              <a:solidFill>
                <a:schemeClr val="bg1"/>
              </a:solidFill>
            </a:rPr>
            <a:t>To increase the efficiency of the local crisis response system.</a:t>
          </a:r>
          <a:endParaRPr lang="en-US" sz="2000">
            <a:solidFill>
              <a:schemeClr val="bg1"/>
            </a:solidFill>
          </a:endParaRPr>
        </a:p>
      </dgm:t>
    </dgm:pt>
    <dgm:pt modelId="{5897E027-7E7C-48CE-82EC-9B59ABEDEFFA}" type="parTrans" cxnId="{A3C892F3-7B9A-404C-A67D-4A61836F4554}">
      <dgm:prSet/>
      <dgm:spPr/>
      <dgm:t>
        <a:bodyPr/>
        <a:lstStyle/>
        <a:p>
          <a:endParaRPr lang="en-US"/>
        </a:p>
      </dgm:t>
    </dgm:pt>
    <dgm:pt modelId="{136E93D4-59F7-4F69-A50A-276AA82FD784}" type="sibTrans" cxnId="{A3C892F3-7B9A-404C-A67D-4A61836F4554}">
      <dgm:prSet/>
      <dgm:spPr>
        <a:solidFill>
          <a:srgbClr val="002060"/>
        </a:solidFill>
        <a:ln>
          <a:solidFill>
            <a:srgbClr val="002060"/>
          </a:solidFill>
        </a:ln>
      </dgm:spPr>
      <dgm:t>
        <a:bodyPr/>
        <a:lstStyle/>
        <a:p>
          <a:endParaRPr lang="en-US">
            <a:solidFill>
              <a:srgbClr val="002060"/>
            </a:solidFill>
          </a:endParaRPr>
        </a:p>
      </dgm:t>
    </dgm:pt>
    <dgm:pt modelId="{7C106F85-3464-4E15-BB7B-D01E402D37CC}">
      <dgm:prSet custT="1"/>
      <dgm:spPr>
        <a:solidFill>
          <a:srgbClr val="002060"/>
        </a:solidFill>
      </dgm:spPr>
      <dgm:t>
        <a:bodyPr/>
        <a:lstStyle/>
        <a:p>
          <a:r>
            <a:rPr lang="en-US" sz="2000" b="0" i="0">
              <a:solidFill>
                <a:schemeClr val="bg1"/>
              </a:solidFill>
            </a:rPr>
            <a:t>Improve fairness in how housing and services are allocated.</a:t>
          </a:r>
          <a:endParaRPr lang="en-US" sz="2000">
            <a:solidFill>
              <a:schemeClr val="bg1"/>
            </a:solidFill>
          </a:endParaRPr>
        </a:p>
      </dgm:t>
    </dgm:pt>
    <dgm:pt modelId="{AEABFB66-FFE6-4947-9291-D11311EC83C8}" type="parTrans" cxnId="{277494A6-EF48-407D-8EC9-21F0AA1D84CD}">
      <dgm:prSet/>
      <dgm:spPr/>
      <dgm:t>
        <a:bodyPr/>
        <a:lstStyle/>
        <a:p>
          <a:endParaRPr lang="en-US"/>
        </a:p>
      </dgm:t>
    </dgm:pt>
    <dgm:pt modelId="{DF7152E4-2FAE-4EBA-8620-CDAB21C2BB5A}" type="sibTrans" cxnId="{277494A6-EF48-407D-8EC9-21F0AA1D84CD}">
      <dgm:prSet/>
      <dgm:spPr/>
      <dgm:t>
        <a:bodyPr/>
        <a:lstStyle/>
        <a:p>
          <a:endParaRPr lang="en-US"/>
        </a:p>
      </dgm:t>
    </dgm:pt>
    <dgm:pt modelId="{E7A874C3-B947-436E-97BF-72F917FFD553}">
      <dgm:prSet custT="1"/>
      <dgm:spPr>
        <a:solidFill>
          <a:srgbClr val="002060"/>
        </a:solidFill>
      </dgm:spPr>
      <dgm:t>
        <a:bodyPr/>
        <a:lstStyle/>
        <a:p>
          <a:r>
            <a:rPr lang="en-US" sz="2000" b="0" i="0">
              <a:solidFill>
                <a:schemeClr val="bg1"/>
              </a:solidFill>
            </a:rPr>
            <a:t>Facilitate rapid access to housing and services</a:t>
          </a:r>
          <a:endParaRPr lang="en-US" sz="2000">
            <a:solidFill>
              <a:schemeClr val="bg1"/>
            </a:solidFill>
          </a:endParaRPr>
        </a:p>
      </dgm:t>
    </dgm:pt>
    <dgm:pt modelId="{B50E5C68-3B66-4BEB-8A02-783F183BC1C6}" type="parTrans" cxnId="{B06DB770-4BF5-4819-839A-ABF6AE3F8DF3}">
      <dgm:prSet/>
      <dgm:spPr/>
      <dgm:t>
        <a:bodyPr/>
        <a:lstStyle/>
        <a:p>
          <a:endParaRPr lang="en-US"/>
        </a:p>
      </dgm:t>
    </dgm:pt>
    <dgm:pt modelId="{1DAE8829-E0DF-4BCB-A022-BBBEB8AAE154}" type="sibTrans" cxnId="{B06DB770-4BF5-4819-839A-ABF6AE3F8DF3}">
      <dgm:prSet/>
      <dgm:spPr/>
      <dgm:t>
        <a:bodyPr/>
        <a:lstStyle/>
        <a:p>
          <a:endParaRPr lang="en-US"/>
        </a:p>
      </dgm:t>
    </dgm:pt>
    <dgm:pt modelId="{63F2B758-B286-4BA7-948D-FBC2D5F38608}" type="pres">
      <dgm:prSet presAssocID="{C9D1B737-6B78-4A52-8F43-614B961B947A}" presName="Name0" presStyleCnt="0">
        <dgm:presLayoutVars>
          <dgm:chMax val="7"/>
          <dgm:chPref val="7"/>
          <dgm:dir/>
        </dgm:presLayoutVars>
      </dgm:prSet>
      <dgm:spPr/>
    </dgm:pt>
    <dgm:pt modelId="{031DAAB7-2D08-4493-A2CC-DAE05E6B2D54}" type="pres">
      <dgm:prSet presAssocID="{C9D1B737-6B78-4A52-8F43-614B961B947A}" presName="Name1" presStyleCnt="0"/>
      <dgm:spPr/>
    </dgm:pt>
    <dgm:pt modelId="{8BB71BEA-6E86-4264-B4EE-25FE9CA731D2}" type="pres">
      <dgm:prSet presAssocID="{C9D1B737-6B78-4A52-8F43-614B961B947A}" presName="cycle" presStyleCnt="0"/>
      <dgm:spPr/>
    </dgm:pt>
    <dgm:pt modelId="{566168F0-5FE6-4A18-9C2F-B2E60581F757}" type="pres">
      <dgm:prSet presAssocID="{C9D1B737-6B78-4A52-8F43-614B961B947A}" presName="srcNode" presStyleLbl="node1" presStyleIdx="0" presStyleCnt="3"/>
      <dgm:spPr/>
    </dgm:pt>
    <dgm:pt modelId="{A23D9650-FB31-4400-A3AF-DBA5EC5DE5C0}" type="pres">
      <dgm:prSet presAssocID="{C9D1B737-6B78-4A52-8F43-614B961B947A}" presName="conn" presStyleLbl="parChTrans1D2" presStyleIdx="0" presStyleCnt="1" custLinFactNeighborX="2191" custLinFactNeighborY="876"/>
      <dgm:spPr/>
    </dgm:pt>
    <dgm:pt modelId="{2476B5E4-C70C-4754-86E1-7E77C351D9FB}" type="pres">
      <dgm:prSet presAssocID="{C9D1B737-6B78-4A52-8F43-614B961B947A}" presName="extraNode" presStyleLbl="node1" presStyleIdx="0" presStyleCnt="3"/>
      <dgm:spPr/>
    </dgm:pt>
    <dgm:pt modelId="{1B887ADC-26D9-4C33-8398-6C559215A86B}" type="pres">
      <dgm:prSet presAssocID="{C9D1B737-6B78-4A52-8F43-614B961B947A}" presName="dstNode" presStyleLbl="node1" presStyleIdx="0" presStyleCnt="3"/>
      <dgm:spPr/>
    </dgm:pt>
    <dgm:pt modelId="{7CE0571F-ED51-4B2B-B5FF-93C11664D2A6}" type="pres">
      <dgm:prSet presAssocID="{21CBC427-DAE9-43A6-8F24-34E6DDCFECD0}" presName="text_1" presStyleLbl="node1" presStyleIdx="0" presStyleCnt="3">
        <dgm:presLayoutVars>
          <dgm:bulletEnabled val="1"/>
        </dgm:presLayoutVars>
      </dgm:prSet>
      <dgm:spPr/>
    </dgm:pt>
    <dgm:pt modelId="{35DCA95C-019B-436A-94C0-7CB48B9E8C00}" type="pres">
      <dgm:prSet presAssocID="{21CBC427-DAE9-43A6-8F24-34E6DDCFECD0}" presName="accent_1" presStyleCnt="0"/>
      <dgm:spPr/>
    </dgm:pt>
    <dgm:pt modelId="{86B9A06B-697C-4744-AD05-7710B4759EA7}" type="pres">
      <dgm:prSet presAssocID="{21CBC427-DAE9-43A6-8F24-34E6DDCFECD0}" presName="accentRepeatNode" presStyleLbl="solidFgAcc1" presStyleIdx="0" presStyleCnt="3"/>
      <dgm:spPr>
        <a:solidFill>
          <a:srgbClr val="FFC000"/>
        </a:solidFill>
      </dgm:spPr>
    </dgm:pt>
    <dgm:pt modelId="{D0FFBC4B-3396-4840-A957-03A79EB02D42}" type="pres">
      <dgm:prSet presAssocID="{7C106F85-3464-4E15-BB7B-D01E402D37CC}" presName="text_2" presStyleLbl="node1" presStyleIdx="1" presStyleCnt="3">
        <dgm:presLayoutVars>
          <dgm:bulletEnabled val="1"/>
        </dgm:presLayoutVars>
      </dgm:prSet>
      <dgm:spPr/>
    </dgm:pt>
    <dgm:pt modelId="{20D7DEA5-AE13-444B-8686-2FF25F268EDF}" type="pres">
      <dgm:prSet presAssocID="{7C106F85-3464-4E15-BB7B-D01E402D37CC}" presName="accent_2" presStyleCnt="0"/>
      <dgm:spPr/>
    </dgm:pt>
    <dgm:pt modelId="{A215448F-5459-410F-9FEE-091FACE885FB}" type="pres">
      <dgm:prSet presAssocID="{7C106F85-3464-4E15-BB7B-D01E402D37CC}" presName="accentRepeatNode" presStyleLbl="solidFgAcc1" presStyleIdx="1" presStyleCnt="3"/>
      <dgm:spPr>
        <a:solidFill>
          <a:srgbClr val="FFC000"/>
        </a:solidFill>
      </dgm:spPr>
    </dgm:pt>
    <dgm:pt modelId="{20CE85E5-8EE7-467D-A329-0C0DB796842E}" type="pres">
      <dgm:prSet presAssocID="{E7A874C3-B947-436E-97BF-72F917FFD553}" presName="text_3" presStyleLbl="node1" presStyleIdx="2" presStyleCnt="3">
        <dgm:presLayoutVars>
          <dgm:bulletEnabled val="1"/>
        </dgm:presLayoutVars>
      </dgm:prSet>
      <dgm:spPr/>
    </dgm:pt>
    <dgm:pt modelId="{FAC59B7F-6F9A-4743-96E0-4E1DDF8315B4}" type="pres">
      <dgm:prSet presAssocID="{E7A874C3-B947-436E-97BF-72F917FFD553}" presName="accent_3" presStyleCnt="0"/>
      <dgm:spPr/>
    </dgm:pt>
    <dgm:pt modelId="{3B88FBD6-52D0-451D-9E5C-21A4EC7CA9A0}" type="pres">
      <dgm:prSet presAssocID="{E7A874C3-B947-436E-97BF-72F917FFD553}" presName="accentRepeatNode" presStyleLbl="solidFgAcc1" presStyleIdx="2" presStyleCnt="3"/>
      <dgm:spPr>
        <a:solidFill>
          <a:srgbClr val="FFC000"/>
        </a:solidFill>
      </dgm:spPr>
    </dgm:pt>
  </dgm:ptLst>
  <dgm:cxnLst>
    <dgm:cxn modelId="{64F0370F-762F-44B7-8821-5B38D9E3C455}" type="presOf" srcId="{7C106F85-3464-4E15-BB7B-D01E402D37CC}" destId="{D0FFBC4B-3396-4840-A957-03A79EB02D42}" srcOrd="0" destOrd="0" presId="urn:microsoft.com/office/officeart/2008/layout/VerticalCurvedList"/>
    <dgm:cxn modelId="{17701F1F-D85C-4CFB-9A80-CCD616F9ABA1}" type="presOf" srcId="{136E93D4-59F7-4F69-A50A-276AA82FD784}" destId="{A23D9650-FB31-4400-A3AF-DBA5EC5DE5C0}" srcOrd="0" destOrd="0" presId="urn:microsoft.com/office/officeart/2008/layout/VerticalCurvedList"/>
    <dgm:cxn modelId="{B06DB770-4BF5-4819-839A-ABF6AE3F8DF3}" srcId="{C9D1B737-6B78-4A52-8F43-614B961B947A}" destId="{E7A874C3-B947-436E-97BF-72F917FFD553}" srcOrd="2" destOrd="0" parTransId="{B50E5C68-3B66-4BEB-8A02-783F183BC1C6}" sibTransId="{1DAE8829-E0DF-4BCB-A022-BBBEB8AAE154}"/>
    <dgm:cxn modelId="{C6E7A57A-5CFA-4E25-A2BC-26EB31EA331E}" type="presOf" srcId="{C9D1B737-6B78-4A52-8F43-614B961B947A}" destId="{63F2B758-B286-4BA7-948D-FBC2D5F38608}" srcOrd="0" destOrd="0" presId="urn:microsoft.com/office/officeart/2008/layout/VerticalCurvedList"/>
    <dgm:cxn modelId="{4E5BA9A5-402D-4860-AEDE-71AA79A43929}" type="presOf" srcId="{E7A874C3-B947-436E-97BF-72F917FFD553}" destId="{20CE85E5-8EE7-467D-A329-0C0DB796842E}" srcOrd="0" destOrd="0" presId="urn:microsoft.com/office/officeart/2008/layout/VerticalCurvedList"/>
    <dgm:cxn modelId="{277494A6-EF48-407D-8EC9-21F0AA1D84CD}" srcId="{C9D1B737-6B78-4A52-8F43-614B961B947A}" destId="{7C106F85-3464-4E15-BB7B-D01E402D37CC}" srcOrd="1" destOrd="0" parTransId="{AEABFB66-FFE6-4947-9291-D11311EC83C8}" sibTransId="{DF7152E4-2FAE-4EBA-8620-CDAB21C2BB5A}"/>
    <dgm:cxn modelId="{A3C892F3-7B9A-404C-A67D-4A61836F4554}" srcId="{C9D1B737-6B78-4A52-8F43-614B961B947A}" destId="{21CBC427-DAE9-43A6-8F24-34E6DDCFECD0}" srcOrd="0" destOrd="0" parTransId="{5897E027-7E7C-48CE-82EC-9B59ABEDEFFA}" sibTransId="{136E93D4-59F7-4F69-A50A-276AA82FD784}"/>
    <dgm:cxn modelId="{ED24DAFA-4F1C-4794-9F28-F7C9685175C3}" type="presOf" srcId="{21CBC427-DAE9-43A6-8F24-34E6DDCFECD0}" destId="{7CE0571F-ED51-4B2B-B5FF-93C11664D2A6}" srcOrd="0" destOrd="0" presId="urn:microsoft.com/office/officeart/2008/layout/VerticalCurvedList"/>
    <dgm:cxn modelId="{5DB5BF31-2689-4159-928D-6BB839E8AAFE}" type="presParOf" srcId="{63F2B758-B286-4BA7-948D-FBC2D5F38608}" destId="{031DAAB7-2D08-4493-A2CC-DAE05E6B2D54}" srcOrd="0" destOrd="0" presId="urn:microsoft.com/office/officeart/2008/layout/VerticalCurvedList"/>
    <dgm:cxn modelId="{720AF6AE-6C4D-4856-AC8E-2A343CCCB69C}" type="presParOf" srcId="{031DAAB7-2D08-4493-A2CC-DAE05E6B2D54}" destId="{8BB71BEA-6E86-4264-B4EE-25FE9CA731D2}" srcOrd="0" destOrd="0" presId="urn:microsoft.com/office/officeart/2008/layout/VerticalCurvedList"/>
    <dgm:cxn modelId="{A96C8618-466A-4614-A148-B06D9B49E0BF}" type="presParOf" srcId="{8BB71BEA-6E86-4264-B4EE-25FE9CA731D2}" destId="{566168F0-5FE6-4A18-9C2F-B2E60581F757}" srcOrd="0" destOrd="0" presId="urn:microsoft.com/office/officeart/2008/layout/VerticalCurvedList"/>
    <dgm:cxn modelId="{949D34EE-EF8C-4DB4-B7C4-EDE9EF4EEE3F}" type="presParOf" srcId="{8BB71BEA-6E86-4264-B4EE-25FE9CA731D2}" destId="{A23D9650-FB31-4400-A3AF-DBA5EC5DE5C0}" srcOrd="1" destOrd="0" presId="urn:microsoft.com/office/officeart/2008/layout/VerticalCurvedList"/>
    <dgm:cxn modelId="{6C72F18E-3006-44AF-A0B2-83C10272EF41}" type="presParOf" srcId="{8BB71BEA-6E86-4264-B4EE-25FE9CA731D2}" destId="{2476B5E4-C70C-4754-86E1-7E77C351D9FB}" srcOrd="2" destOrd="0" presId="urn:microsoft.com/office/officeart/2008/layout/VerticalCurvedList"/>
    <dgm:cxn modelId="{6D7C373C-F10F-46DC-B9D3-297F96ECAA9B}" type="presParOf" srcId="{8BB71BEA-6E86-4264-B4EE-25FE9CA731D2}" destId="{1B887ADC-26D9-4C33-8398-6C559215A86B}" srcOrd="3" destOrd="0" presId="urn:microsoft.com/office/officeart/2008/layout/VerticalCurvedList"/>
    <dgm:cxn modelId="{D86242AA-5AC4-4485-8FAF-874134DA51D1}" type="presParOf" srcId="{031DAAB7-2D08-4493-A2CC-DAE05E6B2D54}" destId="{7CE0571F-ED51-4B2B-B5FF-93C11664D2A6}" srcOrd="1" destOrd="0" presId="urn:microsoft.com/office/officeart/2008/layout/VerticalCurvedList"/>
    <dgm:cxn modelId="{438C6DA5-049F-4620-8919-2FC7DBC2DCE4}" type="presParOf" srcId="{031DAAB7-2D08-4493-A2CC-DAE05E6B2D54}" destId="{35DCA95C-019B-436A-94C0-7CB48B9E8C00}" srcOrd="2" destOrd="0" presId="urn:microsoft.com/office/officeart/2008/layout/VerticalCurvedList"/>
    <dgm:cxn modelId="{DC2EC72F-839A-4122-9555-117873F4E27A}" type="presParOf" srcId="{35DCA95C-019B-436A-94C0-7CB48B9E8C00}" destId="{86B9A06B-697C-4744-AD05-7710B4759EA7}" srcOrd="0" destOrd="0" presId="urn:microsoft.com/office/officeart/2008/layout/VerticalCurvedList"/>
    <dgm:cxn modelId="{CFC8BB5C-F4BC-41BA-A487-3C5B9B5CE00C}" type="presParOf" srcId="{031DAAB7-2D08-4493-A2CC-DAE05E6B2D54}" destId="{D0FFBC4B-3396-4840-A957-03A79EB02D42}" srcOrd="3" destOrd="0" presId="urn:microsoft.com/office/officeart/2008/layout/VerticalCurvedList"/>
    <dgm:cxn modelId="{CAFAD3B4-F1F0-4567-A1F1-9729B0A5F358}" type="presParOf" srcId="{031DAAB7-2D08-4493-A2CC-DAE05E6B2D54}" destId="{20D7DEA5-AE13-444B-8686-2FF25F268EDF}" srcOrd="4" destOrd="0" presId="urn:microsoft.com/office/officeart/2008/layout/VerticalCurvedList"/>
    <dgm:cxn modelId="{545ACAF7-B430-46C1-8B81-195E24E52EE6}" type="presParOf" srcId="{20D7DEA5-AE13-444B-8686-2FF25F268EDF}" destId="{A215448F-5459-410F-9FEE-091FACE885FB}" srcOrd="0" destOrd="0" presId="urn:microsoft.com/office/officeart/2008/layout/VerticalCurvedList"/>
    <dgm:cxn modelId="{7E4ED621-6801-4424-852B-38530D81A948}" type="presParOf" srcId="{031DAAB7-2D08-4493-A2CC-DAE05E6B2D54}" destId="{20CE85E5-8EE7-467D-A329-0C0DB796842E}" srcOrd="5" destOrd="0" presId="urn:microsoft.com/office/officeart/2008/layout/VerticalCurvedList"/>
    <dgm:cxn modelId="{401255C7-2769-4C1F-8CE7-C2F128E07E55}" type="presParOf" srcId="{031DAAB7-2D08-4493-A2CC-DAE05E6B2D54}" destId="{FAC59B7F-6F9A-4743-96E0-4E1DDF8315B4}" srcOrd="6" destOrd="0" presId="urn:microsoft.com/office/officeart/2008/layout/VerticalCurvedList"/>
    <dgm:cxn modelId="{F966C009-8ADF-4F1B-BB4A-44DAB7EDB226}" type="presParOf" srcId="{FAC59B7F-6F9A-4743-96E0-4E1DDF8315B4}" destId="{3B88FBD6-52D0-451D-9E5C-21A4EC7CA9A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467BBE-2AC2-4A39-8C54-C12F80BC701F}"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1582D00F-50C1-41AE-A80C-993119939F17}">
      <dgm:prSet/>
      <dgm:spPr>
        <a:solidFill>
          <a:srgbClr val="002060"/>
        </a:solidFill>
      </dgm:spPr>
      <dgm:t>
        <a:bodyPr/>
        <a:lstStyle/>
        <a:p>
          <a:r>
            <a:rPr lang="en-US" b="0" i="0"/>
            <a:t>SSF generates the referral in HMIS</a:t>
          </a:r>
          <a:endParaRPr lang="en-US"/>
        </a:p>
      </dgm:t>
    </dgm:pt>
    <dgm:pt modelId="{BE879AAB-F515-4C55-B035-27853082E3F9}" type="parTrans" cxnId="{1E96468B-A5C2-4E35-920B-CBC13D5433E6}">
      <dgm:prSet/>
      <dgm:spPr/>
      <dgm:t>
        <a:bodyPr/>
        <a:lstStyle/>
        <a:p>
          <a:endParaRPr lang="en-US"/>
        </a:p>
      </dgm:t>
    </dgm:pt>
    <dgm:pt modelId="{F17F3368-7A43-4347-9892-3D87515D8668}" type="sibTrans" cxnId="{1E96468B-A5C2-4E35-920B-CBC13D5433E6}">
      <dgm:prSet/>
      <dgm:spPr>
        <a:solidFill>
          <a:schemeClr val="tx1">
            <a:lumMod val="20000"/>
            <a:lumOff val="80000"/>
            <a:alpha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US"/>
        </a:p>
      </dgm:t>
    </dgm:pt>
    <dgm:pt modelId="{2031B288-8B96-4D99-B965-2D30B04476FD}">
      <dgm:prSet/>
      <dgm:spPr>
        <a:solidFill>
          <a:srgbClr val="002060"/>
        </a:solidFill>
      </dgm:spPr>
      <dgm:t>
        <a:bodyPr/>
        <a:lstStyle/>
        <a:p>
          <a:r>
            <a:rPr lang="en-US" b="0" i="0"/>
            <a:t>SSF connects the Housing Service Provider and Current Client Service Provider</a:t>
          </a:r>
          <a:endParaRPr lang="en-US"/>
        </a:p>
      </dgm:t>
    </dgm:pt>
    <dgm:pt modelId="{93F90AE8-9C52-4F2B-8CDD-B123816139C7}" type="parTrans" cxnId="{7442FE1A-8593-4398-95AC-56BC5399A221}">
      <dgm:prSet/>
      <dgm:spPr/>
      <dgm:t>
        <a:bodyPr/>
        <a:lstStyle/>
        <a:p>
          <a:endParaRPr lang="en-US"/>
        </a:p>
      </dgm:t>
    </dgm:pt>
    <dgm:pt modelId="{5A2710E7-8C98-485C-BF58-1B794C94994A}" type="sibTrans" cxnId="{7442FE1A-8593-4398-95AC-56BC5399A221}">
      <dgm:prSet/>
      <dgm:spPr>
        <a:solidFill>
          <a:schemeClr val="tx1">
            <a:lumMod val="20000"/>
            <a:lumOff val="80000"/>
            <a:alpha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US"/>
        </a:p>
      </dgm:t>
    </dgm:pt>
    <dgm:pt modelId="{1AD3C1CD-639A-4ABB-B46C-EB9D2BC48795}">
      <dgm:prSet/>
      <dgm:spPr>
        <a:solidFill>
          <a:srgbClr val="002060"/>
        </a:solidFill>
      </dgm:spPr>
      <dgm:t>
        <a:bodyPr/>
        <a:lstStyle/>
        <a:p>
          <a:r>
            <a:rPr lang="en-US" b="0" i="0"/>
            <a:t>The referral team sends email referral confirmation to service provider and the housing program</a:t>
          </a:r>
          <a:endParaRPr lang="en-US"/>
        </a:p>
      </dgm:t>
    </dgm:pt>
    <dgm:pt modelId="{8B533BC5-8B09-450A-8051-D78666EB6911}" type="parTrans" cxnId="{15BFAB28-F45B-4B10-89C3-21ABB165BBDD}">
      <dgm:prSet/>
      <dgm:spPr/>
      <dgm:t>
        <a:bodyPr/>
        <a:lstStyle/>
        <a:p>
          <a:endParaRPr lang="en-US"/>
        </a:p>
      </dgm:t>
    </dgm:pt>
    <dgm:pt modelId="{453E9410-CD36-4B85-A738-33B79DE3840B}" type="sibTrans" cxnId="{15BFAB28-F45B-4B10-89C3-21ABB165BBDD}">
      <dgm:prSet/>
      <dgm:spPr/>
      <dgm:t>
        <a:bodyPr/>
        <a:lstStyle/>
        <a:p>
          <a:endParaRPr lang="en-US"/>
        </a:p>
      </dgm:t>
    </dgm:pt>
    <dgm:pt modelId="{5988FF8C-F70A-4529-98C8-B60A848D81ED}" type="pres">
      <dgm:prSet presAssocID="{E7467BBE-2AC2-4A39-8C54-C12F80BC701F}" presName="outerComposite" presStyleCnt="0">
        <dgm:presLayoutVars>
          <dgm:chMax val="5"/>
          <dgm:dir/>
          <dgm:resizeHandles val="exact"/>
        </dgm:presLayoutVars>
      </dgm:prSet>
      <dgm:spPr/>
    </dgm:pt>
    <dgm:pt modelId="{6629448A-24E2-4484-8CBE-9931AEEC1875}" type="pres">
      <dgm:prSet presAssocID="{E7467BBE-2AC2-4A39-8C54-C12F80BC701F}" presName="dummyMaxCanvas" presStyleCnt="0">
        <dgm:presLayoutVars/>
      </dgm:prSet>
      <dgm:spPr/>
    </dgm:pt>
    <dgm:pt modelId="{4D044621-D418-486F-8F1D-B28270D7231D}" type="pres">
      <dgm:prSet presAssocID="{E7467BBE-2AC2-4A39-8C54-C12F80BC701F}" presName="ThreeNodes_1" presStyleLbl="node1" presStyleIdx="0" presStyleCnt="3">
        <dgm:presLayoutVars>
          <dgm:bulletEnabled val="1"/>
        </dgm:presLayoutVars>
      </dgm:prSet>
      <dgm:spPr/>
    </dgm:pt>
    <dgm:pt modelId="{CAD38502-9383-4996-860F-3227CC3D060E}" type="pres">
      <dgm:prSet presAssocID="{E7467BBE-2AC2-4A39-8C54-C12F80BC701F}" presName="ThreeNodes_2" presStyleLbl="node1" presStyleIdx="1" presStyleCnt="3">
        <dgm:presLayoutVars>
          <dgm:bulletEnabled val="1"/>
        </dgm:presLayoutVars>
      </dgm:prSet>
      <dgm:spPr/>
    </dgm:pt>
    <dgm:pt modelId="{C2D9D264-427A-4083-A0AA-58CDB31AB82A}" type="pres">
      <dgm:prSet presAssocID="{E7467BBE-2AC2-4A39-8C54-C12F80BC701F}" presName="ThreeNodes_3" presStyleLbl="node1" presStyleIdx="2" presStyleCnt="3">
        <dgm:presLayoutVars>
          <dgm:bulletEnabled val="1"/>
        </dgm:presLayoutVars>
      </dgm:prSet>
      <dgm:spPr/>
    </dgm:pt>
    <dgm:pt modelId="{BCDF8DF5-E860-4657-8208-CFA64E8EF15D}" type="pres">
      <dgm:prSet presAssocID="{E7467BBE-2AC2-4A39-8C54-C12F80BC701F}" presName="ThreeConn_1-2" presStyleLbl="fgAccFollowNode1" presStyleIdx="0" presStyleCnt="2" custLinFactNeighborX="-4326" custLinFactNeighborY="2884">
        <dgm:presLayoutVars>
          <dgm:bulletEnabled val="1"/>
        </dgm:presLayoutVars>
      </dgm:prSet>
      <dgm:spPr/>
    </dgm:pt>
    <dgm:pt modelId="{D0D48635-77F8-4EAB-8883-60374A3CC49E}" type="pres">
      <dgm:prSet presAssocID="{E7467BBE-2AC2-4A39-8C54-C12F80BC701F}" presName="ThreeConn_2-3" presStyleLbl="fgAccFollowNode1" presStyleIdx="1" presStyleCnt="2">
        <dgm:presLayoutVars>
          <dgm:bulletEnabled val="1"/>
        </dgm:presLayoutVars>
      </dgm:prSet>
      <dgm:spPr/>
    </dgm:pt>
    <dgm:pt modelId="{988ED96A-19F9-4063-BA7E-8C399B5C2BF3}" type="pres">
      <dgm:prSet presAssocID="{E7467BBE-2AC2-4A39-8C54-C12F80BC701F}" presName="ThreeNodes_1_text" presStyleLbl="node1" presStyleIdx="2" presStyleCnt="3">
        <dgm:presLayoutVars>
          <dgm:bulletEnabled val="1"/>
        </dgm:presLayoutVars>
      </dgm:prSet>
      <dgm:spPr/>
    </dgm:pt>
    <dgm:pt modelId="{402C5315-67B4-422E-96FB-AF7B5114D330}" type="pres">
      <dgm:prSet presAssocID="{E7467BBE-2AC2-4A39-8C54-C12F80BC701F}" presName="ThreeNodes_2_text" presStyleLbl="node1" presStyleIdx="2" presStyleCnt="3">
        <dgm:presLayoutVars>
          <dgm:bulletEnabled val="1"/>
        </dgm:presLayoutVars>
      </dgm:prSet>
      <dgm:spPr/>
    </dgm:pt>
    <dgm:pt modelId="{40F05929-7EBF-40CF-B810-3A11E5C7F1F4}" type="pres">
      <dgm:prSet presAssocID="{E7467BBE-2AC2-4A39-8C54-C12F80BC701F}" presName="ThreeNodes_3_text" presStyleLbl="node1" presStyleIdx="2" presStyleCnt="3">
        <dgm:presLayoutVars>
          <dgm:bulletEnabled val="1"/>
        </dgm:presLayoutVars>
      </dgm:prSet>
      <dgm:spPr/>
    </dgm:pt>
  </dgm:ptLst>
  <dgm:cxnLst>
    <dgm:cxn modelId="{8665C50C-4274-4E06-AD39-C2D6FF22D6A0}" type="presOf" srcId="{E7467BBE-2AC2-4A39-8C54-C12F80BC701F}" destId="{5988FF8C-F70A-4529-98C8-B60A848D81ED}" srcOrd="0" destOrd="0" presId="urn:microsoft.com/office/officeart/2005/8/layout/vProcess5"/>
    <dgm:cxn modelId="{18E3D20D-A604-4BC1-973E-F3A0DD5376BD}" type="presOf" srcId="{1AD3C1CD-639A-4ABB-B46C-EB9D2BC48795}" destId="{C2D9D264-427A-4083-A0AA-58CDB31AB82A}" srcOrd="0" destOrd="0" presId="urn:microsoft.com/office/officeart/2005/8/layout/vProcess5"/>
    <dgm:cxn modelId="{7442FE1A-8593-4398-95AC-56BC5399A221}" srcId="{E7467BBE-2AC2-4A39-8C54-C12F80BC701F}" destId="{2031B288-8B96-4D99-B965-2D30B04476FD}" srcOrd="1" destOrd="0" parTransId="{93F90AE8-9C52-4F2B-8CDD-B123816139C7}" sibTransId="{5A2710E7-8C98-485C-BF58-1B794C94994A}"/>
    <dgm:cxn modelId="{03083725-CAFD-486A-8D28-EA8ACE0AD27B}" type="presOf" srcId="{1582D00F-50C1-41AE-A80C-993119939F17}" destId="{988ED96A-19F9-4063-BA7E-8C399B5C2BF3}" srcOrd="1" destOrd="0" presId="urn:microsoft.com/office/officeart/2005/8/layout/vProcess5"/>
    <dgm:cxn modelId="{15BFAB28-F45B-4B10-89C3-21ABB165BBDD}" srcId="{E7467BBE-2AC2-4A39-8C54-C12F80BC701F}" destId="{1AD3C1CD-639A-4ABB-B46C-EB9D2BC48795}" srcOrd="2" destOrd="0" parTransId="{8B533BC5-8B09-450A-8051-D78666EB6911}" sibTransId="{453E9410-CD36-4B85-A738-33B79DE3840B}"/>
    <dgm:cxn modelId="{A8116234-C6C5-4137-8C72-44FDD16EC4D8}" type="presOf" srcId="{2031B288-8B96-4D99-B965-2D30B04476FD}" destId="{402C5315-67B4-422E-96FB-AF7B5114D330}" srcOrd="1" destOrd="0" presId="urn:microsoft.com/office/officeart/2005/8/layout/vProcess5"/>
    <dgm:cxn modelId="{85EE6239-0642-46E9-9C36-35E344AD990B}" type="presOf" srcId="{5A2710E7-8C98-485C-BF58-1B794C94994A}" destId="{D0D48635-77F8-4EAB-8883-60374A3CC49E}" srcOrd="0" destOrd="0" presId="urn:microsoft.com/office/officeart/2005/8/layout/vProcess5"/>
    <dgm:cxn modelId="{79398854-DDBA-4C03-85DE-20F75006AB16}" type="presOf" srcId="{1AD3C1CD-639A-4ABB-B46C-EB9D2BC48795}" destId="{40F05929-7EBF-40CF-B810-3A11E5C7F1F4}" srcOrd="1" destOrd="0" presId="urn:microsoft.com/office/officeart/2005/8/layout/vProcess5"/>
    <dgm:cxn modelId="{1E96468B-A5C2-4E35-920B-CBC13D5433E6}" srcId="{E7467BBE-2AC2-4A39-8C54-C12F80BC701F}" destId="{1582D00F-50C1-41AE-A80C-993119939F17}" srcOrd="0" destOrd="0" parTransId="{BE879AAB-F515-4C55-B035-27853082E3F9}" sibTransId="{F17F3368-7A43-4347-9892-3D87515D8668}"/>
    <dgm:cxn modelId="{37D08FB4-C3CD-4D4D-B796-4C4D2B744C95}" type="presOf" srcId="{1582D00F-50C1-41AE-A80C-993119939F17}" destId="{4D044621-D418-486F-8F1D-B28270D7231D}" srcOrd="0" destOrd="0" presId="urn:microsoft.com/office/officeart/2005/8/layout/vProcess5"/>
    <dgm:cxn modelId="{CCD42BCA-1E75-4480-9E08-DD9DBC6B0A08}" type="presOf" srcId="{F17F3368-7A43-4347-9892-3D87515D8668}" destId="{BCDF8DF5-E860-4657-8208-CFA64E8EF15D}" srcOrd="0" destOrd="0" presId="urn:microsoft.com/office/officeart/2005/8/layout/vProcess5"/>
    <dgm:cxn modelId="{8F1BF9EF-17E7-4DC4-AB3D-6BB257740CD6}" type="presOf" srcId="{2031B288-8B96-4D99-B965-2D30B04476FD}" destId="{CAD38502-9383-4996-860F-3227CC3D060E}" srcOrd="0" destOrd="0" presId="urn:microsoft.com/office/officeart/2005/8/layout/vProcess5"/>
    <dgm:cxn modelId="{4F9881C9-CF15-43BC-B382-F4E44E0EF6D8}" type="presParOf" srcId="{5988FF8C-F70A-4529-98C8-B60A848D81ED}" destId="{6629448A-24E2-4484-8CBE-9931AEEC1875}" srcOrd="0" destOrd="0" presId="urn:microsoft.com/office/officeart/2005/8/layout/vProcess5"/>
    <dgm:cxn modelId="{B3BF52F2-54FD-4123-A1FC-3609C65F7E34}" type="presParOf" srcId="{5988FF8C-F70A-4529-98C8-B60A848D81ED}" destId="{4D044621-D418-486F-8F1D-B28270D7231D}" srcOrd="1" destOrd="0" presId="urn:microsoft.com/office/officeart/2005/8/layout/vProcess5"/>
    <dgm:cxn modelId="{D2E18A57-E1C3-4E3B-9D37-675397F80080}" type="presParOf" srcId="{5988FF8C-F70A-4529-98C8-B60A848D81ED}" destId="{CAD38502-9383-4996-860F-3227CC3D060E}" srcOrd="2" destOrd="0" presId="urn:microsoft.com/office/officeart/2005/8/layout/vProcess5"/>
    <dgm:cxn modelId="{833B4051-2373-4F5B-88C0-E24FF0F75356}" type="presParOf" srcId="{5988FF8C-F70A-4529-98C8-B60A848D81ED}" destId="{C2D9D264-427A-4083-A0AA-58CDB31AB82A}" srcOrd="3" destOrd="0" presId="urn:microsoft.com/office/officeart/2005/8/layout/vProcess5"/>
    <dgm:cxn modelId="{DA4D834F-E66C-45E0-AA2A-0CD7DC4BC896}" type="presParOf" srcId="{5988FF8C-F70A-4529-98C8-B60A848D81ED}" destId="{BCDF8DF5-E860-4657-8208-CFA64E8EF15D}" srcOrd="4" destOrd="0" presId="urn:microsoft.com/office/officeart/2005/8/layout/vProcess5"/>
    <dgm:cxn modelId="{B7E837CD-5DA6-403E-862B-ED5033BACE3A}" type="presParOf" srcId="{5988FF8C-F70A-4529-98C8-B60A848D81ED}" destId="{D0D48635-77F8-4EAB-8883-60374A3CC49E}" srcOrd="5" destOrd="0" presId="urn:microsoft.com/office/officeart/2005/8/layout/vProcess5"/>
    <dgm:cxn modelId="{6000C418-D15A-4D7F-B9B6-F9F7547CCA4E}" type="presParOf" srcId="{5988FF8C-F70A-4529-98C8-B60A848D81ED}" destId="{988ED96A-19F9-4063-BA7E-8C399B5C2BF3}" srcOrd="6" destOrd="0" presId="urn:microsoft.com/office/officeart/2005/8/layout/vProcess5"/>
    <dgm:cxn modelId="{68AF7C50-CAAC-4721-B3CE-8A2246921C0C}" type="presParOf" srcId="{5988FF8C-F70A-4529-98C8-B60A848D81ED}" destId="{402C5315-67B4-422E-96FB-AF7B5114D330}" srcOrd="7" destOrd="0" presId="urn:microsoft.com/office/officeart/2005/8/layout/vProcess5"/>
    <dgm:cxn modelId="{F0B910E1-B2AC-4AB6-8A28-E0321B8E3BA0}" type="presParOf" srcId="{5988FF8C-F70A-4529-98C8-B60A848D81ED}" destId="{40F05929-7EBF-40CF-B810-3A11E5C7F1F4}"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3D9650-FB31-4400-A3AF-DBA5EC5DE5C0}">
      <dsp:nvSpPr>
        <dsp:cNvPr id="0" name=""/>
        <dsp:cNvSpPr/>
      </dsp:nvSpPr>
      <dsp:spPr>
        <a:xfrm>
          <a:off x="-3239957" y="-476968"/>
          <a:ext cx="3967167" cy="3967167"/>
        </a:xfrm>
        <a:prstGeom prst="blockArc">
          <a:avLst>
            <a:gd name="adj1" fmla="val 18900000"/>
            <a:gd name="adj2" fmla="val 2700000"/>
            <a:gd name="adj3" fmla="val 544"/>
          </a:avLst>
        </a:prstGeom>
        <a:solidFill>
          <a:srgbClr val="002060"/>
        </a:solidFill>
        <a:ln w="25400" cap="flat" cmpd="sng" algn="ctr">
          <a:solidFill>
            <a:srgbClr val="002060"/>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CE0571F-ED51-4B2B-B5FF-93C11664D2A6}">
      <dsp:nvSpPr>
        <dsp:cNvPr id="0" name=""/>
        <dsp:cNvSpPr/>
      </dsp:nvSpPr>
      <dsp:spPr>
        <a:xfrm>
          <a:off x="411719" y="294372"/>
          <a:ext cx="5880222" cy="588745"/>
        </a:xfrm>
        <a:prstGeom prst="rect">
          <a:avLst/>
        </a:prstGeom>
        <a:solidFill>
          <a:srgbClr val="00206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67317" tIns="50800" rIns="50800" bIns="50800" numCol="1" spcCol="1270" anchor="ctr" anchorCtr="0">
          <a:noAutofit/>
        </a:bodyPr>
        <a:lstStyle/>
        <a:p>
          <a:pPr marL="0" lvl="0" indent="0" algn="l" defTabSz="889000">
            <a:lnSpc>
              <a:spcPct val="90000"/>
            </a:lnSpc>
            <a:spcBef>
              <a:spcPct val="0"/>
            </a:spcBef>
            <a:spcAft>
              <a:spcPct val="35000"/>
            </a:spcAft>
            <a:buNone/>
          </a:pPr>
          <a:r>
            <a:rPr lang="en-US" sz="2000" b="0" i="0" kern="1200">
              <a:solidFill>
                <a:schemeClr val="bg1"/>
              </a:solidFill>
            </a:rPr>
            <a:t>To increase the efficiency of the local crisis response system.</a:t>
          </a:r>
          <a:endParaRPr lang="en-US" sz="2000" kern="1200">
            <a:solidFill>
              <a:schemeClr val="bg1"/>
            </a:solidFill>
          </a:endParaRPr>
        </a:p>
      </dsp:txBody>
      <dsp:txXfrm>
        <a:off x="411719" y="294372"/>
        <a:ext cx="5880222" cy="588745"/>
      </dsp:txXfrm>
    </dsp:sp>
    <dsp:sp modelId="{86B9A06B-697C-4744-AD05-7710B4759EA7}">
      <dsp:nvSpPr>
        <dsp:cNvPr id="0" name=""/>
        <dsp:cNvSpPr/>
      </dsp:nvSpPr>
      <dsp:spPr>
        <a:xfrm>
          <a:off x="43753" y="220779"/>
          <a:ext cx="735931" cy="735931"/>
        </a:xfrm>
        <a:prstGeom prst="ellipse">
          <a:avLst/>
        </a:prstGeom>
        <a:solidFill>
          <a:srgbClr val="FFC000"/>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D0FFBC4B-3396-4840-A957-03A79EB02D42}">
      <dsp:nvSpPr>
        <dsp:cNvPr id="0" name=""/>
        <dsp:cNvSpPr/>
      </dsp:nvSpPr>
      <dsp:spPr>
        <a:xfrm>
          <a:off x="625728" y="1177490"/>
          <a:ext cx="5666213" cy="588745"/>
        </a:xfrm>
        <a:prstGeom prst="rect">
          <a:avLst/>
        </a:prstGeom>
        <a:solidFill>
          <a:srgbClr val="00206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67317" tIns="50800" rIns="50800" bIns="50800" numCol="1" spcCol="1270" anchor="ctr" anchorCtr="0">
          <a:noAutofit/>
        </a:bodyPr>
        <a:lstStyle/>
        <a:p>
          <a:pPr marL="0" lvl="0" indent="0" algn="l" defTabSz="889000">
            <a:lnSpc>
              <a:spcPct val="90000"/>
            </a:lnSpc>
            <a:spcBef>
              <a:spcPct val="0"/>
            </a:spcBef>
            <a:spcAft>
              <a:spcPct val="35000"/>
            </a:spcAft>
            <a:buNone/>
          </a:pPr>
          <a:r>
            <a:rPr lang="en-US" sz="2000" b="0" i="0" kern="1200">
              <a:solidFill>
                <a:schemeClr val="bg1"/>
              </a:solidFill>
            </a:rPr>
            <a:t>Improve fairness in how housing and services are allocated.</a:t>
          </a:r>
          <a:endParaRPr lang="en-US" sz="2000" kern="1200">
            <a:solidFill>
              <a:schemeClr val="bg1"/>
            </a:solidFill>
          </a:endParaRPr>
        </a:p>
      </dsp:txBody>
      <dsp:txXfrm>
        <a:off x="625728" y="1177490"/>
        <a:ext cx="5666213" cy="588745"/>
      </dsp:txXfrm>
    </dsp:sp>
    <dsp:sp modelId="{A215448F-5459-410F-9FEE-091FACE885FB}">
      <dsp:nvSpPr>
        <dsp:cNvPr id="0" name=""/>
        <dsp:cNvSpPr/>
      </dsp:nvSpPr>
      <dsp:spPr>
        <a:xfrm>
          <a:off x="257762" y="1103897"/>
          <a:ext cx="735931" cy="735931"/>
        </a:xfrm>
        <a:prstGeom prst="ellipse">
          <a:avLst/>
        </a:prstGeom>
        <a:solidFill>
          <a:srgbClr val="FFC000"/>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20CE85E5-8EE7-467D-A329-0C0DB796842E}">
      <dsp:nvSpPr>
        <dsp:cNvPr id="0" name=""/>
        <dsp:cNvSpPr/>
      </dsp:nvSpPr>
      <dsp:spPr>
        <a:xfrm>
          <a:off x="411719" y="2060608"/>
          <a:ext cx="5880222" cy="588745"/>
        </a:xfrm>
        <a:prstGeom prst="rect">
          <a:avLst/>
        </a:prstGeom>
        <a:solidFill>
          <a:srgbClr val="00206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67317" tIns="50800" rIns="50800" bIns="50800" numCol="1" spcCol="1270" anchor="ctr" anchorCtr="0">
          <a:noAutofit/>
        </a:bodyPr>
        <a:lstStyle/>
        <a:p>
          <a:pPr marL="0" lvl="0" indent="0" algn="l" defTabSz="889000">
            <a:lnSpc>
              <a:spcPct val="90000"/>
            </a:lnSpc>
            <a:spcBef>
              <a:spcPct val="0"/>
            </a:spcBef>
            <a:spcAft>
              <a:spcPct val="35000"/>
            </a:spcAft>
            <a:buNone/>
          </a:pPr>
          <a:r>
            <a:rPr lang="en-US" sz="2000" b="0" i="0" kern="1200">
              <a:solidFill>
                <a:schemeClr val="bg1"/>
              </a:solidFill>
            </a:rPr>
            <a:t>Facilitate rapid access to housing and services</a:t>
          </a:r>
          <a:endParaRPr lang="en-US" sz="2000" kern="1200">
            <a:solidFill>
              <a:schemeClr val="bg1"/>
            </a:solidFill>
          </a:endParaRPr>
        </a:p>
      </dsp:txBody>
      <dsp:txXfrm>
        <a:off x="411719" y="2060608"/>
        <a:ext cx="5880222" cy="588745"/>
      </dsp:txXfrm>
    </dsp:sp>
    <dsp:sp modelId="{3B88FBD6-52D0-451D-9E5C-21A4EC7CA9A0}">
      <dsp:nvSpPr>
        <dsp:cNvPr id="0" name=""/>
        <dsp:cNvSpPr/>
      </dsp:nvSpPr>
      <dsp:spPr>
        <a:xfrm>
          <a:off x="43753" y="1987015"/>
          <a:ext cx="735931" cy="735931"/>
        </a:xfrm>
        <a:prstGeom prst="ellipse">
          <a:avLst/>
        </a:prstGeom>
        <a:solidFill>
          <a:srgbClr val="FFC000"/>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044621-D418-486F-8F1D-B28270D7231D}">
      <dsp:nvSpPr>
        <dsp:cNvPr id="0" name=""/>
        <dsp:cNvSpPr/>
      </dsp:nvSpPr>
      <dsp:spPr>
        <a:xfrm>
          <a:off x="0" y="0"/>
          <a:ext cx="4112130" cy="813060"/>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i="0" kern="1200"/>
            <a:t>SSF generates the referral in HMIS</a:t>
          </a:r>
          <a:endParaRPr lang="en-US" sz="1600" kern="1200"/>
        </a:p>
      </dsp:txBody>
      <dsp:txXfrm>
        <a:off x="23814" y="23814"/>
        <a:ext cx="3234774" cy="765432"/>
      </dsp:txXfrm>
    </dsp:sp>
    <dsp:sp modelId="{CAD38502-9383-4996-860F-3227CC3D060E}">
      <dsp:nvSpPr>
        <dsp:cNvPr id="0" name=""/>
        <dsp:cNvSpPr/>
      </dsp:nvSpPr>
      <dsp:spPr>
        <a:xfrm>
          <a:off x="362834" y="948569"/>
          <a:ext cx="4112130" cy="813060"/>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i="0" kern="1200"/>
            <a:t>SSF connects the Housing Service Provider and Current Client Service Provider</a:t>
          </a:r>
          <a:endParaRPr lang="en-US" sz="1600" kern="1200"/>
        </a:p>
      </dsp:txBody>
      <dsp:txXfrm>
        <a:off x="386648" y="972383"/>
        <a:ext cx="3173178" cy="765432"/>
      </dsp:txXfrm>
    </dsp:sp>
    <dsp:sp modelId="{C2D9D264-427A-4083-A0AA-58CDB31AB82A}">
      <dsp:nvSpPr>
        <dsp:cNvPr id="0" name=""/>
        <dsp:cNvSpPr/>
      </dsp:nvSpPr>
      <dsp:spPr>
        <a:xfrm>
          <a:off x="725669" y="1897139"/>
          <a:ext cx="4112130" cy="813060"/>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i="0" kern="1200"/>
            <a:t>The referral team sends email referral confirmation to service provider and the housing program</a:t>
          </a:r>
          <a:endParaRPr lang="en-US" sz="1600" kern="1200"/>
        </a:p>
      </dsp:txBody>
      <dsp:txXfrm>
        <a:off x="749483" y="1920953"/>
        <a:ext cx="3173178" cy="765432"/>
      </dsp:txXfrm>
    </dsp:sp>
    <dsp:sp modelId="{BCDF8DF5-E860-4657-8208-CFA64E8EF15D}">
      <dsp:nvSpPr>
        <dsp:cNvPr id="0" name=""/>
        <dsp:cNvSpPr/>
      </dsp:nvSpPr>
      <dsp:spPr>
        <a:xfrm>
          <a:off x="3560778" y="631812"/>
          <a:ext cx="528489" cy="528489"/>
        </a:xfrm>
        <a:prstGeom prst="downArrow">
          <a:avLst>
            <a:gd name="adj1" fmla="val 55000"/>
            <a:gd name="adj2" fmla="val 45000"/>
          </a:avLst>
        </a:prstGeom>
        <a:solidFill>
          <a:schemeClr val="tx1">
            <a:lumMod val="20000"/>
            <a:lumOff val="80000"/>
            <a:alpha val="9000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3679688" y="631812"/>
        <a:ext cx="290669" cy="397688"/>
      </dsp:txXfrm>
    </dsp:sp>
    <dsp:sp modelId="{D0D48635-77F8-4EAB-8883-60374A3CC49E}">
      <dsp:nvSpPr>
        <dsp:cNvPr id="0" name=""/>
        <dsp:cNvSpPr/>
      </dsp:nvSpPr>
      <dsp:spPr>
        <a:xfrm>
          <a:off x="3946476" y="1559720"/>
          <a:ext cx="528489" cy="528489"/>
        </a:xfrm>
        <a:prstGeom prst="downArrow">
          <a:avLst>
            <a:gd name="adj1" fmla="val 55000"/>
            <a:gd name="adj2" fmla="val 45000"/>
          </a:avLst>
        </a:prstGeom>
        <a:solidFill>
          <a:schemeClr val="tx1">
            <a:lumMod val="20000"/>
            <a:lumOff val="80000"/>
            <a:alpha val="9000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4065386" y="1559720"/>
        <a:ext cx="290669" cy="397688"/>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ww.hudexchange.info/homelessness-assistance/coc-esg-virtual-binders/coc-esg-homeless-eligibility/four-categories/category-1/"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www.hudexchange.info/homelessness-assistance/coc-esg-virtual-binders/coc-esg-homeless-eligibility/four-categories/category-1/"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www.hudexchange.info/homelessness-assistance/coc-esg-virtual-binders/coc-esg-homeless-eligibility/four-categories/at-risk-of-homelessness/"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www.hudexchange.info/homelessness-assistance/coc-esg-virtual-binders/coc-esg-homeless-eligibility/four-categories/at-risk-of-homelessness/"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 name="Google Shape;66;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None/>
            </a:pPr>
            <a:endParaRPr lang="en" sz="1800"/>
          </a:p>
          <a:p>
            <a:pPr marL="0" lvl="0" indent="0" algn="l" rtl="0">
              <a:lnSpc>
                <a:spcPct val="100000"/>
              </a:lnSpc>
              <a:spcBef>
                <a:spcPts val="0"/>
              </a:spcBef>
              <a:spcAft>
                <a:spcPts val="0"/>
              </a:spcAft>
              <a:buClr>
                <a:schemeClr val="dk1"/>
              </a:buClr>
              <a:buSzPts val="1100"/>
              <a:buFont typeface="Arial"/>
              <a:buNone/>
            </a:pPr>
            <a:endParaRPr sz="1200">
              <a:solidFill>
                <a:srgbClr val="222222"/>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7" name="Google Shape;207;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Provide additional details on 211 Add the Shelter Survey Training.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3" name="Google Shape;213;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Provide additional details on 211 Add the Shelter Survey Training.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3" name="Google Shape;213;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 sz="1100">
                <a:solidFill>
                  <a:schemeClr val="dk2"/>
                </a:solidFill>
                <a:latin typeface="+mj-lt"/>
              </a:rPr>
              <a:t>Once a client connects with a CAS Assessor, a housing conversation should be initiated during which clients complete HMIS housing assessments.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 sz="1100">
              <a:solidFill>
                <a:schemeClr val="dk2"/>
              </a:solidFill>
              <a:latin typeface="+mj-lt"/>
              <a:ea typeface="Roboto"/>
              <a:cs typeface="Roboto"/>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t>Provide additional details on 211 Add the Shelter Survey Training.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 sz="1100">
              <a:solidFill>
                <a:schemeClr val="dk2"/>
              </a:solidFill>
              <a:latin typeface="+mj-lt"/>
              <a:ea typeface="Roboto"/>
              <a:cs typeface="Roboto"/>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a:solidFill>
                <a:schemeClr val="dk2"/>
              </a:solidFill>
              <a:latin typeface="+mj-lt"/>
            </a:endParaRPr>
          </a:p>
          <a:p>
            <a:pPr marL="0" lvl="0" indent="0" algn="l" rtl="0">
              <a:lnSpc>
                <a:spcPct val="100000"/>
              </a:lnSpc>
              <a:spcBef>
                <a:spcPts val="0"/>
              </a:spcBef>
              <a:spcAft>
                <a:spcPts val="0"/>
              </a:spcAft>
              <a:buSzPts val="1100"/>
              <a:buNone/>
            </a:pPr>
            <a:br>
              <a:rPr lang="en"/>
            </a:br>
            <a:br>
              <a:rPr lang="en"/>
            </a:br>
            <a:br>
              <a:rPr lang="en"/>
            </a:br>
            <a:r>
              <a:rPr lang="en"/>
              <a:t>Provide additional details on 211 Add the Shelter Survey Training. </a:t>
            </a:r>
            <a:endParaRPr/>
          </a:p>
        </p:txBody>
      </p:sp>
    </p:spTree>
    <p:extLst>
      <p:ext uri="{BB962C8B-B14F-4D97-AF65-F5344CB8AC3E}">
        <p14:creationId xmlns:p14="http://schemas.microsoft.com/office/powerpoint/2010/main" val="2152164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0" name="Google Shape;220;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3" name="Google Shape;233;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buNone/>
              <a:defRPr/>
            </a:pPr>
            <a:r>
              <a:rPr lang="en-US" dirty="0"/>
              <a:t>*HUD and CoC will often refer to this shortened, simpler version of the Definition of Category 4 Homelessness, however when we are referring to “Domestic Violence” it includes dating violence, human trafficking, sexual assault, stalking, and other dangerous or life threating conditions that relate to violence against the individual or family member that either takes place in, or has them afraid to return to their primary night times residence.</a:t>
            </a: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9" name="Google Shape;239;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HUD and VAWA prohibits VSPs from entering personally identifiable information (PII) into HMIS, therefore we developed an inclusive system for VSPs to still access services for survivors, without the risk of breaking confidentiality and the safety of survivors. S-CAS’s goal is to increase resources for survivors and promote access to safety and crisis needs by those with the trainings and skills to best assist them.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5" name="Google Shape;245;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lnSpc>
                <a:spcPct val="114999"/>
              </a:lnSpc>
              <a:spcBef>
                <a:spcPts val="1200"/>
              </a:spcBef>
              <a:buNone/>
            </a:pPr>
            <a:r>
              <a:rPr lang="en-US" dirty="0"/>
              <a:t>New partner joining soon Bridging Initiatives international with a TH &amp; RRH bringing in 6 new units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1" name="Google Shape;251;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04800" algn="l" rtl="0">
              <a:lnSpc>
                <a:spcPct val="115000"/>
              </a:lnSpc>
              <a:spcBef>
                <a:spcPts val="1200"/>
              </a:spcBef>
              <a:spcAft>
                <a:spcPts val="0"/>
              </a:spcAft>
              <a:buClr>
                <a:srgbClr val="737373"/>
              </a:buClr>
              <a:buSzPts val="1200"/>
              <a:buFont typeface="Roboto"/>
              <a:buAutoNum type="arabicPeriod"/>
            </a:pPr>
            <a:r>
              <a:rPr lang="en" sz="1200" dirty="0">
                <a:solidFill>
                  <a:srgbClr val="737373"/>
                </a:solidFill>
                <a:latin typeface="Roboto"/>
                <a:ea typeface="Roboto"/>
                <a:cs typeface="Roboto"/>
                <a:sym typeface="Roboto"/>
              </a:rPr>
              <a:t>This biggest difference between CAS and S-CAS is this first element, Confidentiality. The system was built to protect survivors confidentiality and ensure safety, along with ensuring survivors are obtaining services from those with the knowledge and training to manage survivors safety and confidentiality needs. For instance, VSP staff complete 40-56 hours of training to get certified to serve survivors. Since they are prohibited from entering Personally identifiable information into HMIS, through the Survivor System, they are able to get their participants document ready and access to services in a manner that maintains the survivors confidentiality.  </a:t>
            </a:r>
            <a:endParaRPr sz="1200" dirty="0">
              <a:solidFill>
                <a:srgbClr val="737373"/>
              </a:solidFill>
              <a:latin typeface="Roboto"/>
              <a:ea typeface="Roboto"/>
              <a:cs typeface="Roboto"/>
              <a:sym typeface="Roboto"/>
            </a:endParaRPr>
          </a:p>
          <a:p>
            <a:pPr marL="457200" lvl="0" indent="-304800" algn="l" rtl="0">
              <a:lnSpc>
                <a:spcPct val="115000"/>
              </a:lnSpc>
              <a:spcBef>
                <a:spcPts val="0"/>
              </a:spcBef>
              <a:spcAft>
                <a:spcPts val="0"/>
              </a:spcAft>
              <a:buClr>
                <a:srgbClr val="737373"/>
              </a:buClr>
              <a:buSzPts val="1200"/>
              <a:buFont typeface="Roboto"/>
              <a:buAutoNum type="arabicPeriod"/>
            </a:pPr>
            <a:r>
              <a:rPr lang="en" sz="1200" dirty="0">
                <a:solidFill>
                  <a:srgbClr val="737373"/>
                </a:solidFill>
                <a:latin typeface="Roboto"/>
                <a:ea typeface="Roboto"/>
                <a:cs typeface="Roboto"/>
                <a:sym typeface="Roboto"/>
              </a:rPr>
              <a:t>Currently survivors can only access S-CAS through one of our victim service providers connected to S-CAS. Survivors can also access standard system resources through HMIS using anonymous profiles to protect confidentiality. </a:t>
            </a:r>
            <a:endParaRPr sz="1200" dirty="0">
              <a:solidFill>
                <a:srgbClr val="737373"/>
              </a:solidFill>
              <a:latin typeface="Roboto"/>
              <a:ea typeface="Roboto"/>
              <a:cs typeface="Roboto"/>
              <a:sym typeface="Roboto"/>
            </a:endParaRPr>
          </a:p>
          <a:p>
            <a:pPr marL="457200" lvl="0" indent="-304800" algn="l" rtl="0">
              <a:lnSpc>
                <a:spcPct val="115000"/>
              </a:lnSpc>
              <a:spcBef>
                <a:spcPts val="0"/>
              </a:spcBef>
              <a:spcAft>
                <a:spcPts val="0"/>
              </a:spcAft>
              <a:buClr>
                <a:srgbClr val="737373"/>
              </a:buClr>
              <a:buSzPts val="1200"/>
              <a:buFont typeface="Roboto"/>
              <a:buAutoNum type="arabicPeriod"/>
            </a:pPr>
            <a:r>
              <a:rPr lang="en" sz="1200" dirty="0">
                <a:solidFill>
                  <a:srgbClr val="737373"/>
                </a:solidFill>
                <a:latin typeface="Roboto"/>
                <a:ea typeface="Roboto"/>
                <a:cs typeface="Roboto"/>
                <a:sym typeface="Roboto"/>
              </a:rPr>
              <a:t>When survivors are connected to VSPs, they are able to assess the survivor for any crisis and safety concerns, as well as other for other resources they may need, such as housing, health care, employment, education, etc. </a:t>
            </a:r>
            <a:endParaRPr sz="1200" dirty="0">
              <a:solidFill>
                <a:srgbClr val="737373"/>
              </a:solidFill>
              <a:latin typeface="Roboto"/>
              <a:ea typeface="Roboto"/>
              <a:cs typeface="Roboto"/>
              <a:sym typeface="Roboto"/>
            </a:endParaRPr>
          </a:p>
          <a:p>
            <a:pPr marL="457200" lvl="0" indent="-304800" algn="l" rtl="0">
              <a:lnSpc>
                <a:spcPct val="115000"/>
              </a:lnSpc>
              <a:spcBef>
                <a:spcPts val="0"/>
              </a:spcBef>
              <a:spcAft>
                <a:spcPts val="0"/>
              </a:spcAft>
              <a:buClr>
                <a:srgbClr val="737373"/>
              </a:buClr>
              <a:buSzPts val="1200"/>
              <a:buFont typeface="Roboto"/>
              <a:buAutoNum type="arabicPeriod"/>
            </a:pPr>
            <a:r>
              <a:rPr lang="en" sz="1200" dirty="0">
                <a:solidFill>
                  <a:srgbClr val="737373"/>
                </a:solidFill>
                <a:latin typeface="Roboto"/>
                <a:ea typeface="Roboto"/>
                <a:cs typeface="Roboto"/>
                <a:sym typeface="Roboto"/>
              </a:rPr>
              <a:t>Just like everyone else, there is a lack of resources available for survivors in our community. However, our VSPs do their best to support survivors various needs, including access to safe houses and shelters, safety planning, and providing access to resources while they navigate for more permanent housing solutions. </a:t>
            </a:r>
            <a:endParaRPr sz="1200" dirty="0">
              <a:solidFill>
                <a:srgbClr val="737373"/>
              </a:solidFill>
              <a:latin typeface="Roboto"/>
              <a:ea typeface="Roboto"/>
              <a:cs typeface="Roboto"/>
              <a:sym typeface="Roboto"/>
            </a:endParaRPr>
          </a:p>
          <a:p>
            <a:pPr indent="-304800">
              <a:lnSpc>
                <a:spcPct val="115000"/>
              </a:lnSpc>
              <a:buClr>
                <a:srgbClr val="737373"/>
              </a:buClr>
              <a:buSzPts val="1200"/>
              <a:buFont typeface="Roboto"/>
              <a:buAutoNum type="arabicPeriod"/>
            </a:pPr>
            <a:r>
              <a:rPr lang="en" sz="1200" dirty="0">
                <a:solidFill>
                  <a:srgbClr val="737373"/>
                </a:solidFill>
                <a:latin typeface="Roboto"/>
                <a:ea typeface="Roboto"/>
                <a:cs typeface="Roboto"/>
                <a:sym typeface="Roboto"/>
              </a:rPr>
              <a:t>To access S-CAS, survivor specific prioritization questions are asked in order to prioritize those most vulnerable for housing opportunities. Through the survivor system, VSPs are able to get their participant doc ready and prioritized for openings without risking breach on confidentiality. </a:t>
            </a:r>
            <a:endParaRPr sz="1200" dirty="0">
              <a:solidFill>
                <a:srgbClr val="737373"/>
              </a:solidFill>
              <a:latin typeface="Roboto"/>
              <a:ea typeface="Roboto"/>
              <a:cs typeface="Roboto"/>
              <a:sym typeface="Roboto"/>
            </a:endParaRPr>
          </a:p>
          <a:p>
            <a:pPr marL="457200" lvl="0" indent="-304800" algn="l" rtl="0">
              <a:lnSpc>
                <a:spcPct val="115000"/>
              </a:lnSpc>
              <a:spcBef>
                <a:spcPts val="0"/>
              </a:spcBef>
              <a:spcAft>
                <a:spcPts val="0"/>
              </a:spcAft>
              <a:buClr>
                <a:srgbClr val="737373"/>
              </a:buClr>
              <a:buSzPts val="1200"/>
              <a:buFont typeface="Roboto"/>
              <a:buAutoNum type="arabicPeriod"/>
            </a:pPr>
            <a:r>
              <a:rPr lang="en" sz="1200" dirty="0">
                <a:solidFill>
                  <a:srgbClr val="737373"/>
                </a:solidFill>
                <a:latin typeface="Roboto"/>
                <a:ea typeface="Roboto"/>
                <a:cs typeface="Roboto"/>
                <a:sym typeface="Roboto"/>
              </a:rPr>
              <a:t>Once housing opportunities arise, those highest on the priority list are then referred to that opening. </a:t>
            </a:r>
            <a:endParaRPr sz="1200" dirty="0">
              <a:solidFill>
                <a:srgbClr val="737373"/>
              </a:solidFill>
              <a:latin typeface="Roboto"/>
              <a:ea typeface="Roboto"/>
              <a:cs typeface="Roboto"/>
              <a:sym typeface="Roboto"/>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a:solidFill>
                  <a:schemeClr val="dk1"/>
                </a:solidFill>
              </a:rPr>
              <a:t>*Important note: If they meet this definition AND they have are already in a HUD subsidized housing program (such as RRH, PSH, voucher, etc.), they qualify for a VAWA emergency transfer. VAWA emergency transfers are prioritized over all participants within the CoC. We will be training soon on VAWA and requesting transfers, but you can visit HUD’s VAWA webpage in the meantime to see what qualifies for VAWA and reach out to us if you have any questions.  </a:t>
            </a:r>
            <a:endParaRPr/>
          </a:p>
        </p:txBody>
      </p:sp>
      <p:sp>
        <p:nvSpPr>
          <p:cNvPr id="257" name="Google Shape;257;p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685800" lvl="1" indent="0">
              <a:buNone/>
            </a:pPr>
            <a:r>
              <a:rPr lang="en-US" dirty="0"/>
              <a:t>Who is a VSP?</a:t>
            </a:r>
          </a:p>
          <a:p>
            <a:pPr marL="685800" lvl="1" indent="0">
              <a:buNone/>
            </a:pPr>
            <a:r>
              <a:rPr lang="en-US" dirty="0"/>
              <a:t>Per HUDs definition, a VSP is a nonprofit organization whose primary mission is to provide direct services to survivors included in the category 4 of homelessness. Eligible services include shelter and non-residential programs, rapid rehousing, transitional and permanent housing providers,  and supportive services such as therapy, case management, outreach, etc. Due to confidentiality protections, the SCAS is exclusive to local VSPs. To join SCAS the VSP must complete an SSF onboarding training which will grant the provider access to case conference and ability to add clients to the priority list for housing opportunities. For non VSPs, we encourage them to connect their clients to a participating VSP for survivor specific services and access to SCAS. VSPs have extensive survivor advocate training to best support this community.</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19</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352524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geb34a78dd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 name="Google Shape;45;geb34a78dd0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sz="1200" b="1" i="0">
                <a:solidFill>
                  <a:srgbClr val="000000"/>
                </a:solidFill>
                <a:effectLst/>
                <a:latin typeface="Arial" panose="020B0604020202020204" pitchFamily="34" charset="0"/>
              </a:rPr>
              <a:t>FACILITATOR – 1MIN</a:t>
            </a:r>
            <a:endParaRPr lang="en-US" sz="1200" b="0" i="0">
              <a:solidFill>
                <a:srgbClr val="000000"/>
              </a:solidFill>
              <a:effectLst/>
              <a:latin typeface="Arial" panose="020B0604020202020204" pitchFamily="34" charset="0"/>
            </a:endParaRPr>
          </a:p>
          <a:p>
            <a:pPr marL="57150" indent="-285750" algn="l" rtl="0" fontAlgn="base">
              <a:buFont typeface="Arial" panose="020B0604020202020204" pitchFamily="34" charset="0"/>
              <a:buChar char="•"/>
            </a:pPr>
            <a:r>
              <a:rPr lang="en-US" sz="1200" b="0" i="0">
                <a:solidFill>
                  <a:srgbClr val="000000"/>
                </a:solidFill>
                <a:effectLst/>
                <a:latin typeface="Arial" panose="020B0604020202020204" pitchFamily="34" charset="0"/>
              </a:rPr>
              <a:t>State purpose of training, workshop, webinar, etc.</a:t>
            </a:r>
          </a:p>
          <a:p>
            <a:pPr marL="57150" indent="-285750" algn="l" rtl="0" fontAlgn="base">
              <a:buFont typeface="Arial" panose="020B0604020202020204" pitchFamily="34" charset="0"/>
              <a:buChar char="•"/>
            </a:pPr>
            <a:r>
              <a:rPr lang="en-US" sz="1200" b="0" i="0">
                <a:solidFill>
                  <a:srgbClr val="000000"/>
                </a:solidFill>
                <a:effectLst/>
                <a:latin typeface="Arial" panose="020B0604020202020204" pitchFamily="34" charset="0"/>
              </a:rPr>
              <a:t>Walkthrough rough agenda</a:t>
            </a:r>
          </a:p>
          <a:p>
            <a:pPr marL="57150" indent="-285750" algn="l" rtl="0" fontAlgn="base">
              <a:buFont typeface="Arial" panose="020B0604020202020204" pitchFamily="34" charset="0"/>
              <a:buChar char="•"/>
            </a:pPr>
            <a:r>
              <a:rPr lang="en-US" sz="1200" b="0" i="0">
                <a:solidFill>
                  <a:srgbClr val="000000"/>
                </a:solidFill>
                <a:effectLst/>
                <a:latin typeface="Arial" panose="020B0604020202020204" pitchFamily="34" charset="0"/>
              </a:rPr>
              <a:t>Remind about any call to actions during and after</a:t>
            </a:r>
          </a:p>
          <a:p>
            <a:pPr marL="57150" indent="-285750" algn="l" rtl="0" fontAlgn="base">
              <a:buFont typeface="Arial" panose="020B0604020202020204" pitchFamily="34" charset="0"/>
              <a:buChar char="•"/>
            </a:pPr>
            <a:endParaRPr lang="en-US" sz="1200" b="0" i="0">
              <a:solidFill>
                <a:srgbClr val="000000"/>
              </a:solidFill>
              <a:effectLst/>
              <a:latin typeface="Arial" panose="020B0604020202020204" pitchFamily="34" charset="0"/>
            </a:endParaRPr>
          </a:p>
          <a:p>
            <a:pPr marL="0" algn="l" rtl="0" fontAlgn="base"/>
            <a:r>
              <a:rPr lang="en-US" sz="1200" b="1" i="0">
                <a:solidFill>
                  <a:srgbClr val="000000"/>
                </a:solidFill>
                <a:effectLst/>
                <a:latin typeface="Arial" panose="020B0604020202020204" pitchFamily="34" charset="0"/>
              </a:rPr>
              <a:t>SAMPLE FOR ONLINE ONLY/HYBRID</a:t>
            </a:r>
          </a:p>
          <a:p>
            <a:pPr marL="0" algn="l" rtl="0" fontAlgn="base">
              <a:buFont typeface="Arial" panose="020B0604020202020204" pitchFamily="34" charset="0"/>
              <a:buChar char="•"/>
            </a:pPr>
            <a:r>
              <a:rPr lang="en-US" sz="1200" b="0" i="0">
                <a:solidFill>
                  <a:srgbClr val="000000"/>
                </a:solidFill>
                <a:effectLst/>
                <a:latin typeface="Arial" panose="020B0604020202020204" pitchFamily="34" charset="0"/>
              </a:rPr>
              <a:t>Today's learning experience is crafted to deepen your understanding and provide actionable insights into Fair Housing and Discrimination so that you leave feeling knowledgeable and resourced with actionable next steps for your clients!</a:t>
            </a:r>
          </a:p>
          <a:p>
            <a:pPr marL="0" algn="l" rtl="0" fontAlgn="base">
              <a:buFont typeface="Arial" panose="020B0604020202020204" pitchFamily="34" charset="0"/>
              <a:buChar char="•"/>
            </a:pPr>
            <a:r>
              <a:rPr lang="en-US" sz="1200" b="0" i="0">
                <a:solidFill>
                  <a:srgbClr val="000000"/>
                </a:solidFill>
                <a:effectLst/>
                <a:latin typeface="Arial" panose="020B0604020202020204" pitchFamily="34" charset="0"/>
              </a:rPr>
              <a:t>At the conclusion, we hope you can complete an exit survey. Your feedback is crucial for us to enhance future learning experiences. </a:t>
            </a:r>
            <a:endParaRPr lang="en-US" sz="1200" b="0" i="0">
              <a:solidFill>
                <a:srgbClr val="000000"/>
              </a:solidFill>
              <a:effectLst/>
              <a:latin typeface="Segoe UI" panose="020B0502040204020203" pitchFamily="34" charset="0"/>
            </a:endParaRPr>
          </a:p>
          <a:p>
            <a:pPr algn="l" rtl="0" fontAlgn="base"/>
            <a:r>
              <a:rPr lang="en-US" sz="1200">
                <a:solidFill>
                  <a:srgbClr val="222222"/>
                </a:solidFill>
              </a:rPr>
              <a:t>Based on the poll, it looks like we have representatives from…</a:t>
            </a:r>
          </a:p>
          <a:p>
            <a:pPr algn="l" rtl="0" fontAlgn="base"/>
            <a:r>
              <a:rPr lang="en-US" sz="1200">
                <a:solidFill>
                  <a:srgbClr val="222222"/>
                </a:solidFill>
              </a:rPr>
              <a:t>It also looks like we have a good variety of starting knowledge in the room…</a:t>
            </a:r>
          </a:p>
          <a:p>
            <a:pPr algn="l" rtl="0" fontAlgn="base"/>
            <a:endParaRPr lang="en-US" sz="1200">
              <a:solidFill>
                <a:srgbClr val="222222"/>
              </a:solidFill>
            </a:endParaRPr>
          </a:p>
          <a:p>
            <a:pPr marL="171450" indent="-171450">
              <a:buFont typeface="Arial" panose="020B0604020202020204" pitchFamily="34" charset="0"/>
              <a:buChar char="•"/>
            </a:pPr>
            <a:r>
              <a:rPr lang="en-US" sz="1200">
                <a:solidFill>
                  <a:srgbClr val="222222"/>
                </a:solidFill>
              </a:rPr>
              <a:t>Today we’ll begin with a quick background on the relationship between discrimination and homelessness and how the community is working to address these challenges.</a:t>
            </a:r>
          </a:p>
          <a:p>
            <a:pPr marL="171450" indent="-171450">
              <a:buFont typeface="Arial" panose="020B0604020202020204" pitchFamily="34" charset="0"/>
              <a:buChar char="•"/>
            </a:pPr>
            <a:r>
              <a:rPr lang="en-US" sz="1200">
                <a:solidFill>
                  <a:srgbClr val="222222"/>
                </a:solidFill>
              </a:rPr>
              <a:t>We will welcome our partners from Project Sentinel and Legal Services of Northern California  who will be presenting more information about the protected categories or characteristics, Equal Access and Gender Identity Rules, enforcement methods, and relevant fair housing cases and resources.</a:t>
            </a:r>
          </a:p>
          <a:p>
            <a:pPr marL="171450" indent="-171450">
              <a:buFont typeface="Arial" panose="020B0604020202020204" pitchFamily="34" charset="0"/>
              <a:buChar char="•"/>
            </a:pPr>
            <a:r>
              <a:rPr lang="en-US" sz="1200">
                <a:solidFill>
                  <a:srgbClr val="222222"/>
                </a:solidFill>
              </a:rPr>
              <a:t>Finally we’ll end with a Q&amp;A and reminders. </a:t>
            </a:r>
          </a:p>
          <a:p>
            <a:pPr marL="0" indent="0">
              <a:buFont typeface="Arial" panose="020B0604020202020204" pitchFamily="34" charset="0"/>
              <a:buNone/>
            </a:pPr>
            <a:endParaRPr lang="en-US" sz="1200"/>
          </a:p>
          <a:p>
            <a:pPr algn="l" rtl="0" fontAlgn="base"/>
            <a:endParaRPr lang="en-US" sz="1200">
              <a:solidFill>
                <a:srgbClr val="222222"/>
              </a:solidFill>
            </a:endParaRPr>
          </a:p>
          <a:p>
            <a:pPr marL="171450" indent="-171450">
              <a:buFont typeface="Arial" panose="020B0604020202020204" pitchFamily="34" charset="0"/>
              <a:buChar char="•"/>
            </a:pPr>
            <a:endParaRPr lang="en-US" sz="1200">
              <a:solidFill>
                <a:srgbClr val="222222"/>
              </a:solidFill>
            </a:endParaRPr>
          </a:p>
          <a:p>
            <a:pPr marL="171450" indent="-171450">
              <a:buFont typeface="Arial" panose="020B0604020202020204" pitchFamily="34" charset="0"/>
              <a:buChar char="•"/>
            </a:pPr>
            <a:endParaRPr lang="en-US" sz="1200">
              <a:solidFill>
                <a:srgbClr val="222222"/>
              </a:solidFill>
            </a:endParaRPr>
          </a:p>
        </p:txBody>
      </p:sp>
    </p:spTree>
    <p:extLst>
      <p:ext uri="{BB962C8B-B14F-4D97-AF65-F5344CB8AC3E}">
        <p14:creationId xmlns:p14="http://schemas.microsoft.com/office/powerpoint/2010/main" val="426598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WEAVE is currently the only access point that takes calls from 211</a:t>
            </a:r>
            <a:endParaRPr/>
          </a:p>
        </p:txBody>
      </p:sp>
      <p:sp>
        <p:nvSpPr>
          <p:cNvPr id="273" name="Google Shape;273;p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26886bef39d_2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9" name="Google Shape;279;g26886bef39d_2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buNone/>
            </a:pPr>
            <a:r>
              <a:rPr lang="en-US" dirty="0"/>
              <a:t>Will also provide a comprehensive list of the participating VSP partners along with the presentation materials.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28db3c91288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7" name="Google Shape;287;g28db3c91288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85750" indent="-285750">
              <a:buFont typeface="Arial,Sans-Serif"/>
              <a:buChar char="•"/>
            </a:pPr>
            <a:r>
              <a:rPr lang="en-US" b="1" dirty="0"/>
              <a:t>Ensure Safe and Confidential Access</a:t>
            </a:r>
            <a:endParaRPr lang="en-US" dirty="0"/>
          </a:p>
          <a:p>
            <a:pPr indent="-228600">
              <a:buNone/>
            </a:pPr>
            <a:r>
              <a:rPr lang="en-US" dirty="0"/>
              <a:t>  Have clear written protocols </a:t>
            </a:r>
          </a:p>
          <a:p>
            <a:pPr indent="-228600">
              <a:buNone/>
            </a:pPr>
            <a:r>
              <a:rPr lang="en-US" dirty="0"/>
              <a:t>  Survivor driven choice</a:t>
            </a:r>
          </a:p>
          <a:p>
            <a:pPr indent="-228600">
              <a:buNone/>
            </a:pPr>
            <a:r>
              <a:rPr lang="en-US" dirty="0"/>
              <a:t>  Enhance trauma informed access and process for survivors</a:t>
            </a:r>
          </a:p>
          <a:p>
            <a:pPr indent="-228600">
              <a:buNone/>
            </a:pPr>
            <a:r>
              <a:rPr lang="en-US"/>
              <a:t>  </a:t>
            </a:r>
            <a:endParaRPr lang="en-US" dirty="0"/>
          </a:p>
          <a:p>
            <a:pPr marL="285750" indent="-285750">
              <a:buFont typeface="Arial,Sans-Serif"/>
              <a:buChar char="•"/>
            </a:pPr>
            <a:r>
              <a:rPr lang="en-US" b="1" dirty="0"/>
              <a:t>Broaden Assessment Tools and Process</a:t>
            </a:r>
            <a:endParaRPr lang="en-US" dirty="0"/>
          </a:p>
          <a:p>
            <a:pPr indent="-228600">
              <a:buNone/>
            </a:pPr>
            <a:r>
              <a:rPr lang="en-US" dirty="0"/>
              <a:t>  Incorporate risks and danger assessments early on</a:t>
            </a:r>
          </a:p>
          <a:p>
            <a:pPr indent="-228600">
              <a:buNone/>
            </a:pPr>
            <a:r>
              <a:rPr lang="en-US" dirty="0"/>
              <a:t>  Offer connections to VSPs early on</a:t>
            </a:r>
          </a:p>
          <a:p>
            <a:pPr indent="-228600">
              <a:buNone/>
            </a:pPr>
            <a:endParaRPr lang="en-US" dirty="0"/>
          </a:p>
          <a:p>
            <a:pPr marL="285750" indent="-285750">
              <a:buFont typeface="Arial,Sans-Serif"/>
              <a:buChar char="•"/>
            </a:pPr>
            <a:r>
              <a:rPr lang="en-US" b="1" dirty="0"/>
              <a:t>Reference Practical Considerations</a:t>
            </a:r>
            <a:endParaRPr lang="en-US" dirty="0"/>
          </a:p>
          <a:p>
            <a:pPr indent="-228600">
              <a:buNone/>
            </a:pPr>
            <a:r>
              <a:rPr lang="en-US" dirty="0"/>
              <a:t>  Build relationships with VSPs to ensure inclusiveness</a:t>
            </a:r>
          </a:p>
          <a:p>
            <a:pPr indent="-228600">
              <a:buNone/>
            </a:pPr>
            <a:endParaRPr lang="en-US" dirty="0"/>
          </a:p>
          <a:p>
            <a:pPr marL="285750" indent="-285750">
              <a:buFont typeface="Arial,Sans-Serif"/>
              <a:buChar char="•"/>
            </a:pPr>
            <a:r>
              <a:rPr lang="en-US" b="1" dirty="0"/>
              <a:t>Evaluate the CE system</a:t>
            </a:r>
            <a:endParaRPr lang="en-US" dirty="0"/>
          </a:p>
          <a:p>
            <a:pPr indent="-228600">
              <a:buNone/>
            </a:pPr>
            <a:r>
              <a:rPr lang="en-US" dirty="0"/>
              <a:t>  Evaluate current referral and processes </a:t>
            </a:r>
          </a:p>
          <a:p>
            <a:pPr indent="-228600">
              <a:buNone/>
            </a:pPr>
            <a:r>
              <a:rPr lang="en-US" dirty="0"/>
              <a:t>  Develop language access to LEPs</a:t>
            </a:r>
          </a:p>
          <a:p>
            <a:pPr indent="-228600">
              <a:buNone/>
            </a:pPr>
            <a:endParaRPr lang="en-US" dirty="0"/>
          </a:p>
          <a:p>
            <a:pPr indent="-228600">
              <a:buNone/>
            </a:pPr>
            <a:r>
              <a:rPr lang="en-US" dirty="0"/>
              <a:t>LEP = Limited English Proficiency </a:t>
            </a: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28db3c91288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7" name="Google Shape;287;g28db3c91288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buNone/>
            </a:pPr>
            <a:r>
              <a:rPr lang="en-US"/>
              <a:t>Please remind guests to return at XX time.</a:t>
            </a:r>
            <a:endParaRPr/>
          </a:p>
        </p:txBody>
      </p:sp>
    </p:spTree>
    <p:extLst>
      <p:ext uri="{BB962C8B-B14F-4D97-AF65-F5344CB8AC3E}">
        <p14:creationId xmlns:p14="http://schemas.microsoft.com/office/powerpoint/2010/main" val="30622837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a:lnSpc>
                <a:spcPct val="114999"/>
              </a:lnSpc>
              <a:buNone/>
            </a:pPr>
            <a:r>
              <a:rPr lang="en" dirty="0">
                <a:solidFill>
                  <a:schemeClr val="lt1"/>
                </a:solidFill>
              </a:rPr>
              <a:t>"The Basics" refer to the minimum documents required for a referral to be completed in HMIS.</a:t>
            </a:r>
            <a:endParaRPr lang="en-US" dirty="0"/>
          </a:p>
          <a:p>
            <a:pPr>
              <a:lnSpc>
                <a:spcPct val="114999"/>
              </a:lnSpc>
              <a:buNone/>
            </a:pPr>
            <a:r>
              <a:rPr lang="en" dirty="0">
                <a:solidFill>
                  <a:schemeClr val="lt1"/>
                </a:solidFill>
              </a:rPr>
              <a:t>Additional documents may be necessary from the housing program, such as pay stubs, bank account statements, and proof of identity.</a:t>
            </a:r>
          </a:p>
          <a:p>
            <a:pPr lvl="0" algn="l">
              <a:lnSpc>
                <a:spcPct val="114999"/>
              </a:lnSpc>
              <a:spcBef>
                <a:spcPts val="0"/>
              </a:spcBef>
              <a:spcAft>
                <a:spcPts val="0"/>
              </a:spcAft>
              <a:buSzPts val="1100"/>
              <a:buNone/>
            </a:pPr>
            <a:endParaRPr lang="en" dirty="0">
              <a:solidFill>
                <a:srgbClr val="FFFFFF"/>
              </a:solidFill>
            </a:endParaRPr>
          </a:p>
          <a:p>
            <a:pPr>
              <a:lnSpc>
                <a:spcPct val="114999"/>
              </a:lnSpc>
              <a:buNone/>
            </a:pPr>
            <a:endParaRPr lang="en" dirty="0">
              <a:solidFill>
                <a:srgbClr val="FFFFFF"/>
              </a:solidFill>
            </a:endParaRPr>
          </a:p>
          <a:p>
            <a:pPr marL="0" indent="0">
              <a:buNone/>
            </a:pPr>
            <a:endParaRPr lang="en-US" dirty="0">
              <a:solidFill>
                <a:srgbClr val="FFFFFF"/>
              </a:solidFill>
            </a:endParaRPr>
          </a:p>
          <a:p>
            <a:pPr>
              <a:lnSpc>
                <a:spcPct val="114999"/>
              </a:lnSpc>
              <a:buNone/>
            </a:pPr>
            <a:endParaRPr lang="en" dirty="0">
              <a:solidFill>
                <a:srgbClr val="FFFFFF"/>
              </a:solidFill>
            </a:endParaRPr>
          </a:p>
          <a:p>
            <a:pPr marL="0" indent="0">
              <a:buNone/>
            </a:pPr>
            <a:endParaRPr lang="en-US"/>
          </a:p>
        </p:txBody>
      </p:sp>
      <p:sp>
        <p:nvSpPr>
          <p:cNvPr id="300" name="Google Shape;300;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t>Emphasizing the difference and use of PSH and PH- really knowing these acronyms is helpful.</a:t>
            </a:r>
          </a:p>
          <a:p>
            <a:pPr marL="0" lvl="0" indent="0" algn="l" rtl="0">
              <a:lnSpc>
                <a:spcPct val="100000"/>
              </a:lnSpc>
              <a:spcBef>
                <a:spcPts val="0"/>
              </a:spcBef>
              <a:spcAft>
                <a:spcPts val="0"/>
              </a:spcAft>
              <a:buSzPts val="1100"/>
              <a:buNone/>
            </a:pPr>
            <a:endParaRPr/>
          </a:p>
        </p:txBody>
      </p:sp>
      <p:sp>
        <p:nvSpPr>
          <p:cNvPr id="300" name="Google Shape;300;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217794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t>Emphasizing the difference and use of PSH and PH- really knowing these acronyms is helpful.</a:t>
            </a:r>
          </a:p>
          <a:p>
            <a:pPr marL="0" lvl="0" indent="0" algn="l" rtl="0">
              <a:lnSpc>
                <a:spcPct val="100000"/>
              </a:lnSpc>
              <a:spcBef>
                <a:spcPts val="0"/>
              </a:spcBef>
              <a:spcAft>
                <a:spcPts val="0"/>
              </a:spcAft>
              <a:buSzPts val="1100"/>
              <a:buNone/>
            </a:pPr>
            <a:endParaRPr/>
          </a:p>
        </p:txBody>
      </p:sp>
      <p:sp>
        <p:nvSpPr>
          <p:cNvPr id="300" name="Google Shape;300;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014551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3" name="Google Shape;213;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lnSpc>
                <a:spcPct val="114999"/>
              </a:lnSpc>
              <a:spcBef>
                <a:spcPts val="1200"/>
              </a:spcBef>
            </a:pPr>
            <a:endParaRPr lang="en" sz="1100">
              <a:solidFill>
                <a:schemeClr val="dk2"/>
              </a:solidFill>
              <a:latin typeface="+mj-lt"/>
            </a:endParaRPr>
          </a:p>
          <a:p>
            <a:pPr marL="0" indent="0">
              <a:lnSpc>
                <a:spcPct val="114999"/>
              </a:lnSpc>
              <a:spcBef>
                <a:spcPts val="1200"/>
              </a:spcBef>
            </a:pPr>
            <a:r>
              <a:rPr lang="en" sz="1100" b="1">
                <a:solidFill>
                  <a:schemeClr val="dk2"/>
                </a:solidFill>
                <a:latin typeface="+mj-lt"/>
                <a:ea typeface="Roboto"/>
                <a:cs typeface="Roboto"/>
              </a:rPr>
              <a:t>Policy:</a:t>
            </a:r>
            <a:endParaRPr lang="en">
              <a:solidFill>
                <a:schemeClr val="dk2"/>
              </a:solidFill>
              <a:latin typeface="+mj-lt"/>
              <a:ea typeface="Roboto"/>
              <a:cs typeface="Roboto"/>
            </a:endParaRPr>
          </a:p>
          <a:p>
            <a:pPr marL="0" indent="0">
              <a:lnSpc>
                <a:spcPct val="114999"/>
              </a:lnSpc>
              <a:spcBef>
                <a:spcPts val="1200"/>
              </a:spcBef>
            </a:pPr>
            <a:r>
              <a:rPr lang="en" sz="1100">
                <a:solidFill>
                  <a:schemeClr val="dk2"/>
                </a:solidFill>
                <a:latin typeface="+mj-lt"/>
                <a:ea typeface="Roboto"/>
                <a:cs typeface="Roboto"/>
              </a:rPr>
              <a:t>Clients connected to a service provider must have a Case Conferencing (CC) tool created and/or updated.</a:t>
            </a:r>
            <a:endParaRPr lang="en">
              <a:solidFill>
                <a:schemeClr val="dk2"/>
              </a:solidFill>
              <a:latin typeface="+mj-lt"/>
            </a:endParaRPr>
          </a:p>
        </p:txBody>
      </p:sp>
    </p:spTree>
    <p:extLst>
      <p:ext uri="{BB962C8B-B14F-4D97-AF65-F5344CB8AC3E}">
        <p14:creationId xmlns:p14="http://schemas.microsoft.com/office/powerpoint/2010/main" val="26255438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9" name="Google Shape;319;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1" name="Google Shape;331;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457200" lvl="0" indent="-361950" algn="l" rtl="0">
              <a:lnSpc>
                <a:spcPct val="100000"/>
              </a:lnSpc>
              <a:spcBef>
                <a:spcPts val="0"/>
              </a:spcBef>
              <a:spcAft>
                <a:spcPts val="0"/>
              </a:spcAft>
              <a:buClr>
                <a:srgbClr val="212121"/>
              </a:buClr>
              <a:buSzPts val="2100"/>
              <a:buFont typeface="Roboto"/>
              <a:buChar char="●"/>
            </a:pPr>
            <a:endParaRPr lang="en-US" sz="160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9472391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3" name="Google Shape;343;p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9" name="Google Shape;349;p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Emphasize that this used for the chronic verification.</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2" name="Google Shape;362;p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2" name="Google Shape;372;p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1" name="Google Shape;381;p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0" name="Google Shape;390;p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7" name="Google Shape;397;p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5" name="Google Shape;405;p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4" name="Google Shape;414;p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800"/>
              <a:buFont typeface="Noto Sans Symbols"/>
              <a:buNone/>
            </a:pPr>
            <a:endParaRPr lang="en-US"/>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305033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sng" strike="noStrike" cap="none">
                <a:solidFill>
                  <a:srgbClr val="002060"/>
                </a:solidFill>
                <a:latin typeface="Georgia"/>
                <a:ea typeface="Roboto"/>
                <a:cs typeface="Roboto"/>
                <a:sym typeface="Roboto"/>
                <a:hlinkClick r:id="rId3">
                  <a:extLst>
                    <a:ext uri="{A12FA001-AC4F-418D-AE19-62706E023703}">
                      <ahyp:hlinkClr xmlns:ahyp="http://schemas.microsoft.com/office/drawing/2018/hyperlinkcolor" val="tx"/>
                    </a:ext>
                  </a:extLst>
                </a:hlinkClick>
              </a:rPr>
              <a:t>Link for HUD definition</a:t>
            </a:r>
            <a:endParaRPr lang="en-US" sz="1100" b="0" i="0" u="none" strike="noStrike" cap="none">
              <a:solidFill>
                <a:srgbClr val="002060"/>
              </a:solidFill>
              <a:latin typeface="Georgia"/>
              <a:ea typeface="Roboto"/>
              <a:cs typeface="Roboto"/>
              <a:sym typeface="Roboto"/>
            </a:endParaRPr>
          </a:p>
          <a:p>
            <a:pPr marL="0" lvl="0" indent="0" algn="l" rtl="0">
              <a:lnSpc>
                <a:spcPct val="100000"/>
              </a:lnSpc>
              <a:spcBef>
                <a:spcPts val="0"/>
              </a:spcBef>
              <a:spcAft>
                <a:spcPts val="0"/>
              </a:spcAft>
              <a:buSzPts val="1100"/>
              <a:buNone/>
            </a:pPr>
            <a:endParaRPr/>
          </a:p>
        </p:txBody>
      </p:sp>
      <p:sp>
        <p:nvSpPr>
          <p:cNvPr id="137" name="Google Shape;137;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*Important note: If they meet this definition AND they have are already in a HUD subsidized housing program (such as RRH, PSH, voucher, etc.), they qualify for a VAWA emergency transfer. We will be training soon on requesting transfers. </a:t>
            </a:r>
          </a:p>
          <a:p>
            <a:pPr marL="0" lvl="0" indent="0" algn="l" rtl="0">
              <a:lnSpc>
                <a:spcPct val="100000"/>
              </a:lnSpc>
              <a:spcBef>
                <a:spcPts val="0"/>
              </a:spcBef>
              <a:spcAft>
                <a:spcPts val="0"/>
              </a:spcAft>
              <a:buSzPts val="1100"/>
              <a:buNone/>
            </a:pPr>
            <a:endParaRPr lang="en"/>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sng" strike="noStrike" cap="none">
                <a:solidFill>
                  <a:srgbClr val="002060"/>
                </a:solidFill>
                <a:latin typeface="Georgia"/>
                <a:ea typeface="Roboto"/>
                <a:cs typeface="Roboto"/>
                <a:sym typeface="Roboto"/>
                <a:hlinkClick r:id="rId3">
                  <a:extLst>
                    <a:ext uri="{A12FA001-AC4F-418D-AE19-62706E023703}">
                      <ahyp:hlinkClr xmlns:ahyp="http://schemas.microsoft.com/office/drawing/2018/hyperlinkcolor" val="tx"/>
                    </a:ext>
                  </a:extLst>
                </a:hlinkClick>
              </a:rPr>
              <a:t>Link for HUD definition</a:t>
            </a:r>
            <a:endParaRPr lang="en-US" sz="1100" b="0" i="0" u="none" strike="noStrike" cap="none">
              <a:solidFill>
                <a:srgbClr val="002060"/>
              </a:solidFill>
              <a:latin typeface="Georgia"/>
              <a:ea typeface="Roboto"/>
              <a:cs typeface="Roboto"/>
              <a:sym typeface="Roboto"/>
            </a:endParaRPr>
          </a:p>
          <a:p>
            <a:pPr marL="0" lvl="0" indent="0" algn="l" rtl="0">
              <a:lnSpc>
                <a:spcPct val="100000"/>
              </a:lnSpc>
              <a:spcBef>
                <a:spcPts val="0"/>
              </a:spcBef>
              <a:spcAft>
                <a:spcPts val="0"/>
              </a:spcAft>
              <a:buSzPts val="1100"/>
              <a:buNone/>
            </a:pPr>
            <a:endParaRPr lang="en"/>
          </a:p>
          <a:p>
            <a:pPr marL="0" lvl="0" indent="0" algn="l" rtl="0">
              <a:lnSpc>
                <a:spcPct val="100000"/>
              </a:lnSpc>
              <a:spcBef>
                <a:spcPts val="0"/>
              </a:spcBef>
              <a:spcAft>
                <a:spcPts val="0"/>
              </a:spcAft>
              <a:buSzPts val="1100"/>
              <a:buNone/>
            </a:pPr>
            <a:endParaRPr lang="en"/>
          </a:p>
          <a:p>
            <a:pPr marL="0" lvl="0" indent="0" algn="l" rtl="0">
              <a:lnSpc>
                <a:spcPct val="100000"/>
              </a:lnSpc>
              <a:spcBef>
                <a:spcPts val="0"/>
              </a:spcBef>
              <a:spcAft>
                <a:spcPts val="0"/>
              </a:spcAft>
              <a:buSzPts val="1100"/>
              <a:buNone/>
            </a:pPr>
            <a:endParaRPr/>
          </a:p>
        </p:txBody>
      </p:sp>
      <p:sp>
        <p:nvSpPr>
          <p:cNvPr id="145" name="Google Shape;145;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hlink"/>
              </a:buClr>
              <a:buSzPts val="1800"/>
              <a:buFont typeface="Roboto"/>
              <a:buNone/>
            </a:pPr>
            <a:r>
              <a:rPr lang="en-US" sz="1100" b="0" i="0" u="sng" strike="noStrike" cap="none">
                <a:solidFill>
                  <a:schemeClr val="hlink"/>
                </a:solidFill>
                <a:latin typeface="Georgia"/>
                <a:ea typeface="Roboto"/>
                <a:cs typeface="Roboto"/>
                <a:sym typeface="Roboto"/>
                <a:hlinkClick r:id="rId3"/>
              </a:rPr>
              <a:t>Link for definition on HUD site</a:t>
            </a:r>
            <a:endParaRPr lang="en-US" sz="1100" b="0" i="0" u="none" strike="noStrike" cap="none">
              <a:solidFill>
                <a:schemeClr val="dk1"/>
              </a:solidFill>
              <a:latin typeface="Georgia"/>
              <a:ea typeface="Roboto"/>
              <a:cs typeface="Roboto"/>
              <a:sym typeface="Roboto"/>
            </a:endParaRPr>
          </a:p>
          <a:p>
            <a:pPr marL="0" marR="0" lvl="0" indent="0" algn="l" rtl="0">
              <a:lnSpc>
                <a:spcPct val="100000"/>
              </a:lnSpc>
              <a:spcBef>
                <a:spcPts val="0"/>
              </a:spcBef>
              <a:spcAft>
                <a:spcPts val="0"/>
              </a:spcAft>
              <a:buClr>
                <a:schemeClr val="dk1"/>
              </a:buClr>
              <a:buSzPts val="1800"/>
              <a:buFont typeface="Arial"/>
              <a:buNone/>
            </a:pPr>
            <a:endParaRPr lang="en-US" sz="1100" b="0" i="0" u="none" strike="noStrike" cap="none">
              <a:solidFill>
                <a:schemeClr val="dk1"/>
              </a:solidFill>
              <a:latin typeface="Georgia"/>
              <a:ea typeface="Roboto"/>
              <a:cs typeface="Roboto"/>
              <a:sym typeface="Roboto"/>
            </a:endParaRPr>
          </a:p>
          <a:p>
            <a:pPr marL="0" marR="0" lvl="0" indent="0" algn="l" rtl="0">
              <a:lnSpc>
                <a:spcPct val="100000"/>
              </a:lnSpc>
              <a:spcBef>
                <a:spcPts val="0"/>
              </a:spcBef>
              <a:spcAft>
                <a:spcPts val="0"/>
              </a:spcAft>
              <a:buClr>
                <a:schemeClr val="dk1"/>
              </a:buClr>
              <a:buSzPts val="1800"/>
              <a:buFont typeface="Arial"/>
              <a:buNone/>
            </a:pPr>
            <a:endParaRPr lang="en-US" sz="1100" b="0" i="0" u="none" strike="noStrike" cap="none">
              <a:solidFill>
                <a:schemeClr val="dk1"/>
              </a:solidFill>
              <a:latin typeface="Georgia"/>
              <a:ea typeface="Roboto"/>
              <a:cs typeface="Roboto"/>
              <a:sym typeface="Roboto"/>
            </a:endParaRPr>
          </a:p>
          <a:p>
            <a:pPr marL="0" lvl="0" indent="0" algn="l" rtl="0">
              <a:lnSpc>
                <a:spcPct val="100000"/>
              </a:lnSpc>
              <a:spcBef>
                <a:spcPts val="0"/>
              </a:spcBef>
              <a:spcAft>
                <a:spcPts val="0"/>
              </a:spcAft>
              <a:buSzPts val="1100"/>
              <a:buNone/>
            </a:pPr>
            <a:endParaRPr/>
          </a:p>
        </p:txBody>
      </p:sp>
      <p:sp>
        <p:nvSpPr>
          <p:cNvPr id="153" name="Google Shape;153;p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hlink"/>
              </a:buClr>
              <a:buSzPts val="1800"/>
              <a:buFont typeface="Roboto"/>
              <a:buNone/>
            </a:pPr>
            <a:r>
              <a:rPr lang="en-US" sz="1100" b="0" i="0" u="sng" strike="noStrike" cap="none">
                <a:solidFill>
                  <a:schemeClr val="hlink"/>
                </a:solidFill>
                <a:latin typeface="Georgia"/>
                <a:ea typeface="Roboto"/>
                <a:cs typeface="Roboto"/>
                <a:sym typeface="Roboto"/>
                <a:hlinkClick r:id="rId3"/>
              </a:rPr>
              <a:t>Link for definition on HUD site</a:t>
            </a:r>
            <a:endParaRPr lang="en-US" sz="1100" b="0" i="0" u="none" strike="noStrike" cap="none">
              <a:solidFill>
                <a:schemeClr val="dk1"/>
              </a:solidFill>
              <a:latin typeface="Georgia"/>
              <a:ea typeface="Roboto"/>
              <a:cs typeface="Roboto"/>
              <a:sym typeface="Roboto"/>
            </a:endParaRPr>
          </a:p>
          <a:p>
            <a:pPr marL="0" marR="0" lvl="0" indent="0" algn="l" rtl="0">
              <a:lnSpc>
                <a:spcPct val="100000"/>
              </a:lnSpc>
              <a:spcBef>
                <a:spcPts val="0"/>
              </a:spcBef>
              <a:spcAft>
                <a:spcPts val="0"/>
              </a:spcAft>
              <a:buClr>
                <a:schemeClr val="dk1"/>
              </a:buClr>
              <a:buSzPts val="1800"/>
              <a:buFont typeface="Arial"/>
              <a:buNone/>
            </a:pPr>
            <a:endParaRPr lang="en-US" sz="1100" b="0" i="0" u="none" strike="noStrike" cap="none">
              <a:solidFill>
                <a:schemeClr val="dk1"/>
              </a:solidFill>
              <a:latin typeface="Georgia"/>
              <a:ea typeface="Roboto"/>
              <a:cs typeface="Roboto"/>
              <a:sym typeface="Roboto"/>
            </a:endParaRPr>
          </a:p>
          <a:p>
            <a:pPr marL="0" marR="0" lvl="0" indent="0" algn="l" rtl="0">
              <a:lnSpc>
                <a:spcPct val="100000"/>
              </a:lnSpc>
              <a:spcBef>
                <a:spcPts val="0"/>
              </a:spcBef>
              <a:spcAft>
                <a:spcPts val="0"/>
              </a:spcAft>
              <a:buClr>
                <a:schemeClr val="dk1"/>
              </a:buClr>
              <a:buSzPts val="1800"/>
              <a:buFont typeface="Arial"/>
              <a:buNone/>
            </a:pPr>
            <a:endParaRPr lang="en-US" sz="1100" b="0" i="0" u="none" strike="noStrike" cap="none">
              <a:solidFill>
                <a:schemeClr val="dk1"/>
              </a:solidFill>
              <a:latin typeface="Georgia"/>
              <a:ea typeface="Roboto"/>
              <a:cs typeface="Roboto"/>
              <a:sym typeface="Roboto"/>
            </a:endParaRPr>
          </a:p>
          <a:p>
            <a:pPr marL="0" lvl="0" indent="0" algn="l" rtl="0">
              <a:lnSpc>
                <a:spcPct val="100000"/>
              </a:lnSpc>
              <a:spcBef>
                <a:spcPts val="0"/>
              </a:spcBef>
              <a:spcAft>
                <a:spcPts val="0"/>
              </a:spcAft>
              <a:buSzPts val="1100"/>
              <a:buNone/>
            </a:pPr>
            <a:endParaRPr/>
          </a:p>
        </p:txBody>
      </p:sp>
      <p:sp>
        <p:nvSpPr>
          <p:cNvPr id="161" name="Google Shape;161;p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9" name="Google Shape;169;p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6" name="Google Shape;176;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3" name="Google Shape;183;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2" name="Google Shape;192;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2c23d225bc0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 name="Google Shape;442;g2c23d225bc0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2c23d225bc0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 name="Google Shape;448;g2c23d225bc0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000000"/>
              </a:solidFill>
              <a:effectLst/>
              <a:uLnTx/>
              <a:uFillTx/>
              <a:latin typeface="Calibri"/>
              <a:cs typeface="Calibri"/>
              <a:sym typeface="Calibri"/>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cs-CZ" sz="1200" b="0" i="0" u="none" strike="noStrike" kern="0" cap="none" spc="0" normalizeH="0" baseline="0" noProof="0">
                <a:ln>
                  <a:noFill/>
                </a:ln>
                <a:solidFill>
                  <a:srgbClr val="000000"/>
                </a:solidFill>
                <a:effectLst/>
                <a:uLnTx/>
                <a:uFillTx/>
                <a:latin typeface="Calibri"/>
                <a:cs typeface="Calibri"/>
                <a:sym typeface="Calibri"/>
              </a:rPr>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171450" indent="-171450">
              <a:buFont typeface="Arial" panose="020B0604020202020204" pitchFamily="34" charset="0"/>
              <a:buChar char="•"/>
            </a:pPr>
            <a:r>
              <a:rPr lang="en-US" sz="1100">
                <a:solidFill>
                  <a:srgbClr val="222222"/>
                </a:solidFill>
              </a:rPr>
              <a:t>If you are new to SSF  welcome!</a:t>
            </a:r>
          </a:p>
          <a:p>
            <a:pPr marL="171450" indent="-171450">
              <a:buFont typeface="Arial" panose="020B0604020202020204" pitchFamily="34" charset="0"/>
              <a:buChar char="•"/>
            </a:pPr>
            <a:endParaRPr lang="en-US" sz="1100">
              <a:solidFill>
                <a:srgbClr val="222222"/>
              </a:solidFill>
            </a:endParaRPr>
          </a:p>
          <a:p>
            <a:pPr marL="171450" indent="-171450">
              <a:buFont typeface="Arial" panose="020B0604020202020204" pitchFamily="34" charset="0"/>
              <a:buChar char="•"/>
            </a:pPr>
            <a:r>
              <a:rPr lang="en-US" sz="1100">
                <a:solidFill>
                  <a:srgbClr val="222222"/>
                </a:solidFill>
              </a:rPr>
              <a:t>SSF’s vision is to have an </a:t>
            </a:r>
            <a:r>
              <a:rPr lang="en-US" sz="1100" b="1">
                <a:solidFill>
                  <a:srgbClr val="222222"/>
                </a:solidFill>
              </a:rPr>
              <a:t>equitable</a:t>
            </a:r>
            <a:r>
              <a:rPr lang="en-US" sz="1100">
                <a:solidFill>
                  <a:srgbClr val="222222"/>
                </a:solidFill>
              </a:rPr>
              <a:t> community where </a:t>
            </a:r>
            <a:r>
              <a:rPr lang="en-US" sz="1100" b="1">
                <a:solidFill>
                  <a:srgbClr val="222222"/>
                </a:solidFill>
              </a:rPr>
              <a:t>everyone</a:t>
            </a:r>
            <a:r>
              <a:rPr lang="en-US" sz="1100">
                <a:solidFill>
                  <a:srgbClr val="222222"/>
                </a:solidFill>
              </a:rPr>
              <a:t> has a </a:t>
            </a:r>
            <a:r>
              <a:rPr lang="en-US" sz="1100" b="1">
                <a:solidFill>
                  <a:srgbClr val="222222"/>
                </a:solidFill>
              </a:rPr>
              <a:t>safe</a:t>
            </a:r>
            <a:r>
              <a:rPr lang="en-US" sz="1100">
                <a:solidFill>
                  <a:srgbClr val="222222"/>
                </a:solidFill>
              </a:rPr>
              <a:t> place to call home.</a:t>
            </a:r>
          </a:p>
          <a:p>
            <a:pPr marL="171450" indent="-171450">
              <a:buFont typeface="Arial" panose="020B0604020202020204" pitchFamily="34" charset="0"/>
              <a:buChar char="•"/>
            </a:pPr>
            <a:r>
              <a:rPr lang="en-US" sz="1100">
                <a:solidFill>
                  <a:srgbClr val="222222"/>
                </a:solidFill>
              </a:rPr>
              <a:t>Our current core services fall under the categories of leadership, system planning, coordinated entry, and fund and data management.</a:t>
            </a:r>
          </a:p>
          <a:p>
            <a:pPr marL="171450" indent="-171450">
              <a:buFont typeface="Arial" panose="020B0604020202020204" pitchFamily="34" charset="0"/>
              <a:buChar char="•"/>
            </a:pPr>
            <a:r>
              <a:rPr lang="en-US" sz="1100">
                <a:solidFill>
                  <a:srgbClr val="222222"/>
                </a:solidFill>
              </a:rPr>
              <a:t>While this training is specifically for our HUD CoC providers, the trainings we produce are broadly intended to strengthen our community’s capacity to address systemwide challenges in homeless response by partnering with and convening key stakeholders, coordinating service delivery, and administering funding and HMIS.</a:t>
            </a:r>
            <a:endParaRPr lang="en-US"/>
          </a:p>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000000"/>
              </a:solidFill>
              <a:effectLst/>
              <a:uLnTx/>
              <a:uFillTx/>
              <a:latin typeface="Calibri"/>
              <a:cs typeface="Calibri"/>
              <a:sym typeface="Calibri"/>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cs-CZ" sz="1200" b="0" i="0" u="none" strike="noStrike" kern="0" cap="none" spc="0" normalizeH="0" baseline="0" noProof="0">
                <a:ln>
                  <a:noFill/>
                </a:ln>
                <a:solidFill>
                  <a:srgbClr val="000000"/>
                </a:solidFill>
                <a:effectLst/>
                <a:uLnTx/>
                <a:uFillTx/>
                <a:latin typeface="Arial"/>
                <a:cs typeface="Arial"/>
                <a:sym typeface="Arial"/>
              </a:rPr>
              <a:t>‹#›</a:t>
            </a:r>
          </a:p>
        </p:txBody>
      </p:sp>
    </p:spTree>
    <p:extLst>
      <p:ext uri="{BB962C8B-B14F-4D97-AF65-F5344CB8AC3E}">
        <p14:creationId xmlns:p14="http://schemas.microsoft.com/office/powerpoint/2010/main" val="193896678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2c55eb81500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2c55eb81500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0" name="Google Shape;460;p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4" name="Google Shape;474;p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2c55eb81500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0" name="Google Shape;480;g2c55eb81500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6" name="Google Shape;486;p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buNone/>
            </a:pPr>
            <a:r>
              <a:rPr lang="en-US" dirty="0"/>
              <a:t>Friendly reminder for our upcoming </a:t>
            </a:r>
            <a:r>
              <a:rPr lang="en-US" dirty="0" err="1"/>
              <a:t>trainigs</a:t>
            </a:r>
            <a:r>
              <a:rPr lang="en-US" dirty="0"/>
              <a:t> </a:t>
            </a:r>
          </a:p>
          <a:p>
            <a:pPr marL="0" indent="0">
              <a:buNone/>
            </a:pPr>
            <a:endParaRPr lang="en-US" dirty="0"/>
          </a:p>
          <a:p>
            <a:pPr marL="0" indent="0">
              <a:buNone/>
            </a:pPr>
            <a:r>
              <a:rPr lang="en-US" dirty="0"/>
              <a:t>09/25 10-1130 am Changes to CAS Assessment </a:t>
            </a:r>
          </a:p>
          <a:p>
            <a:pPr marL="0" indent="0">
              <a:buNone/>
            </a:pPr>
            <a:r>
              <a:rPr lang="en-US" dirty="0"/>
              <a:t>09/30 1030 – 1130 am HMIS Changes for CAS Agency </a:t>
            </a:r>
          </a:p>
          <a:p>
            <a:pPr marL="0" indent="0">
              <a:buNone/>
            </a:pPr>
            <a:endParaRPr lang="en-US" dirty="0"/>
          </a:p>
          <a:p>
            <a:pPr marL="0" indent="0">
              <a:buNone/>
            </a:pPr>
            <a:r>
              <a:rPr lang="en-US" dirty="0"/>
              <a:t>Sign up links will be sent after this training along with this recording and presentation materials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
              <a:t>Talk about how this only the standard system and we will cover the survivor system later in the presentation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8" name="Google Shape;11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8" name="Google Shape;11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435085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 name="Google Shape;12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acramento Steps Forward" type="title">
  <p:cSld name="TITLE">
    <p:spTree>
      <p:nvGrpSpPr>
        <p:cNvPr id="1" name="Shape 10"/>
        <p:cNvGrpSpPr/>
        <p:nvPr/>
      </p:nvGrpSpPr>
      <p:grpSpPr>
        <a:xfrm>
          <a:off x="0" y="0"/>
          <a:ext cx="0" cy="0"/>
          <a:chOff x="0" y="0"/>
          <a:chExt cx="0" cy="0"/>
        </a:xfrm>
      </p:grpSpPr>
      <p:sp>
        <p:nvSpPr>
          <p:cNvPr id="11" name="Google Shape;11;p79"/>
          <p:cNvSpPr txBox="1">
            <a:spLocks noGrp="1"/>
          </p:cNvSpPr>
          <p:nvPr>
            <p:ph type="ctrTitle"/>
          </p:nvPr>
        </p:nvSpPr>
        <p:spPr>
          <a:xfrm>
            <a:off x="390525" y="1819275"/>
            <a:ext cx="8222100" cy="933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4800"/>
              <a:buNone/>
              <a:defRPr sz="4800" b="1"/>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12" name="Google Shape;12;p79"/>
          <p:cNvSpPr txBox="1">
            <a:spLocks noGrp="1"/>
          </p:cNvSpPr>
          <p:nvPr>
            <p:ph type="subTitle" idx="1"/>
          </p:nvPr>
        </p:nvSpPr>
        <p:spPr>
          <a:xfrm>
            <a:off x="390525" y="2789130"/>
            <a:ext cx="8222100" cy="432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1800"/>
              <a:buNone/>
              <a:defRPr b="1">
                <a:solidFill>
                  <a:schemeClr val="lt1"/>
                </a:solidFill>
              </a:defRPr>
            </a:lvl1pPr>
            <a:lvl2pPr lvl="1" algn="l">
              <a:lnSpc>
                <a:spcPct val="100000"/>
              </a:lnSpc>
              <a:spcBef>
                <a:spcPts val="0"/>
              </a:spcBef>
              <a:spcAft>
                <a:spcPts val="0"/>
              </a:spcAft>
              <a:buClr>
                <a:schemeClr val="lt1"/>
              </a:buClr>
              <a:buSzPts val="1800"/>
              <a:buNone/>
              <a:defRPr sz="1800">
                <a:solidFill>
                  <a:schemeClr val="lt1"/>
                </a:solidFill>
              </a:defRPr>
            </a:lvl2pPr>
            <a:lvl3pPr lvl="2" algn="l">
              <a:lnSpc>
                <a:spcPct val="100000"/>
              </a:lnSpc>
              <a:spcBef>
                <a:spcPts val="0"/>
              </a:spcBef>
              <a:spcAft>
                <a:spcPts val="0"/>
              </a:spcAft>
              <a:buClr>
                <a:schemeClr val="lt1"/>
              </a:buClr>
              <a:buSzPts val="1800"/>
              <a:buNone/>
              <a:defRPr sz="1800">
                <a:solidFill>
                  <a:schemeClr val="lt1"/>
                </a:solidFill>
              </a:defRPr>
            </a:lvl3pPr>
            <a:lvl4pPr lvl="3" algn="l">
              <a:lnSpc>
                <a:spcPct val="100000"/>
              </a:lnSpc>
              <a:spcBef>
                <a:spcPts val="0"/>
              </a:spcBef>
              <a:spcAft>
                <a:spcPts val="0"/>
              </a:spcAft>
              <a:buClr>
                <a:schemeClr val="lt1"/>
              </a:buClr>
              <a:buSzPts val="1800"/>
              <a:buNone/>
              <a:defRPr sz="1800">
                <a:solidFill>
                  <a:schemeClr val="lt1"/>
                </a:solidFill>
              </a:defRPr>
            </a:lvl4pPr>
            <a:lvl5pPr lvl="4" algn="l">
              <a:lnSpc>
                <a:spcPct val="100000"/>
              </a:lnSpc>
              <a:spcBef>
                <a:spcPts val="0"/>
              </a:spcBef>
              <a:spcAft>
                <a:spcPts val="0"/>
              </a:spcAft>
              <a:buClr>
                <a:schemeClr val="lt1"/>
              </a:buClr>
              <a:buSzPts val="1800"/>
              <a:buNone/>
              <a:defRPr sz="1800">
                <a:solidFill>
                  <a:schemeClr val="lt1"/>
                </a:solidFill>
              </a:defRPr>
            </a:lvl5pPr>
            <a:lvl6pPr lvl="5" algn="l">
              <a:lnSpc>
                <a:spcPct val="100000"/>
              </a:lnSpc>
              <a:spcBef>
                <a:spcPts val="0"/>
              </a:spcBef>
              <a:spcAft>
                <a:spcPts val="0"/>
              </a:spcAft>
              <a:buClr>
                <a:schemeClr val="lt1"/>
              </a:buClr>
              <a:buSzPts val="1800"/>
              <a:buNone/>
              <a:defRPr sz="1800">
                <a:solidFill>
                  <a:schemeClr val="lt1"/>
                </a:solidFill>
              </a:defRPr>
            </a:lvl6pPr>
            <a:lvl7pPr lvl="6" algn="l">
              <a:lnSpc>
                <a:spcPct val="100000"/>
              </a:lnSpc>
              <a:spcBef>
                <a:spcPts val="0"/>
              </a:spcBef>
              <a:spcAft>
                <a:spcPts val="0"/>
              </a:spcAft>
              <a:buClr>
                <a:schemeClr val="lt1"/>
              </a:buClr>
              <a:buSzPts val="1800"/>
              <a:buNone/>
              <a:defRPr sz="1800">
                <a:solidFill>
                  <a:schemeClr val="lt1"/>
                </a:solidFill>
              </a:defRPr>
            </a:lvl7pPr>
            <a:lvl8pPr lvl="7" algn="l">
              <a:lnSpc>
                <a:spcPct val="100000"/>
              </a:lnSpc>
              <a:spcBef>
                <a:spcPts val="0"/>
              </a:spcBef>
              <a:spcAft>
                <a:spcPts val="0"/>
              </a:spcAft>
              <a:buClr>
                <a:schemeClr val="lt1"/>
              </a:buClr>
              <a:buSzPts val="1800"/>
              <a:buNone/>
              <a:defRPr sz="1800">
                <a:solidFill>
                  <a:schemeClr val="lt1"/>
                </a:solidFill>
              </a:defRPr>
            </a:lvl8pPr>
            <a:lvl9pPr lvl="8" algn="l">
              <a:lnSpc>
                <a:spcPct val="100000"/>
              </a:lnSpc>
              <a:spcBef>
                <a:spcPts val="0"/>
              </a:spcBef>
              <a:spcAft>
                <a:spcPts val="0"/>
              </a:spcAft>
              <a:buClr>
                <a:schemeClr val="lt1"/>
              </a:buClr>
              <a:buSzPts val="1800"/>
              <a:buNone/>
              <a:defRPr sz="1800">
                <a:solidFill>
                  <a:schemeClr val="lt1"/>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bg>
      <p:bgPr>
        <a:solidFill>
          <a:srgbClr val="FFFFFF"/>
        </a:solidFill>
        <a:effectLst/>
      </p:bgPr>
    </p:bg>
    <p:spTree>
      <p:nvGrpSpPr>
        <p:cNvPr id="1" name="Shape 71"/>
        <p:cNvGrpSpPr/>
        <p:nvPr/>
      </p:nvGrpSpPr>
      <p:grpSpPr>
        <a:xfrm>
          <a:off x="0" y="0"/>
          <a:ext cx="0" cy="0"/>
          <a:chOff x="0" y="0"/>
          <a:chExt cx="0" cy="0"/>
        </a:xfrm>
      </p:grpSpPr>
      <p:sp>
        <p:nvSpPr>
          <p:cNvPr id="72" name="Shape 72"/>
          <p:cNvSpPr txBox="1">
            <a:spLocks noGrp="1"/>
          </p:cNvSpPr>
          <p:nvPr>
            <p:ph type="sldNum" idx="12"/>
          </p:nvPr>
        </p:nvSpPr>
        <p:spPr>
          <a:xfrm>
            <a:off x="-7" y="4749898"/>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pPr>
                <a:spcBef>
                  <a:spcPts val="0"/>
                </a:spcBef>
                <a:buNone/>
              </a:pPr>
              <a:t>‹#›</a:t>
            </a:fld>
            <a:endParaRPr lang="en"/>
          </a:p>
        </p:txBody>
      </p:sp>
      <p:pic>
        <p:nvPicPr>
          <p:cNvPr id="73" name="Shape 73"/>
          <p:cNvPicPr preferRelativeResize="0"/>
          <p:nvPr/>
        </p:nvPicPr>
        <p:blipFill>
          <a:blip r:embed="rId2">
            <a:alphaModFix/>
          </a:blip>
          <a:stretch>
            <a:fillRect/>
          </a:stretch>
        </p:blipFill>
        <p:spPr>
          <a:xfrm>
            <a:off x="7893022" y="4164026"/>
            <a:ext cx="1203852" cy="933599"/>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4000" cy="51435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2588E"/>
          </a:solidFill>
        </p:spPr>
        <p:txBody>
          <a:bodyPr wrap="square" lIns="0" tIns="0" rIns="0" bIns="0" rtlCol="0"/>
          <a:lstStyle/>
          <a:p>
            <a:endParaRPr sz="1050"/>
          </a:p>
        </p:txBody>
      </p:sp>
      <p:pic>
        <p:nvPicPr>
          <p:cNvPr id="17" name="bg object 17"/>
          <p:cNvPicPr/>
          <p:nvPr/>
        </p:nvPicPr>
        <p:blipFill>
          <a:blip r:embed="rId2" cstate="print"/>
          <a:stretch>
            <a:fillRect/>
          </a:stretch>
        </p:blipFill>
        <p:spPr>
          <a:xfrm>
            <a:off x="7893559" y="4163950"/>
            <a:ext cx="1203578" cy="933830"/>
          </a:xfrm>
          <a:prstGeom prst="rect">
            <a:avLst/>
          </a:prstGeom>
        </p:spPr>
      </p:pic>
      <p:sp>
        <p:nvSpPr>
          <p:cNvPr id="2" name="Holder 2"/>
          <p:cNvSpPr>
            <a:spLocks noGrp="1"/>
          </p:cNvSpPr>
          <p:nvPr>
            <p:ph type="ctrTitle"/>
          </p:nvPr>
        </p:nvSpPr>
        <p:spPr>
          <a:xfrm>
            <a:off x="542849" y="779076"/>
            <a:ext cx="6942773" cy="369332"/>
          </a:xfrm>
          <a:prstGeom prst="rect">
            <a:avLst/>
          </a:prstGeom>
        </p:spPr>
        <p:txBody>
          <a:bodyPr wrap="square" lIns="0" tIns="0" rIns="0" bIns="0">
            <a:spAutoFit/>
          </a:bodyPr>
          <a:lstStyle>
            <a:lvl1pPr>
              <a:defRPr sz="2400" b="1" i="0">
                <a:solidFill>
                  <a:schemeClr val="bg1"/>
                </a:solidFill>
                <a:latin typeface="Arial"/>
                <a:cs typeface="Arial"/>
              </a:defRPr>
            </a:lvl1pPr>
          </a:lstStyle>
          <a:p>
            <a:endParaRPr/>
          </a:p>
        </p:txBody>
      </p:sp>
      <p:sp>
        <p:nvSpPr>
          <p:cNvPr id="3" name="Holder 3"/>
          <p:cNvSpPr>
            <a:spLocks noGrp="1"/>
          </p:cNvSpPr>
          <p:nvPr>
            <p:ph type="subTitle" idx="4"/>
          </p:nvPr>
        </p:nvSpPr>
        <p:spPr>
          <a:xfrm>
            <a:off x="244733" y="3329452"/>
            <a:ext cx="3964305" cy="230832"/>
          </a:xfrm>
          <a:prstGeom prst="rect">
            <a:avLst/>
          </a:prstGeom>
        </p:spPr>
        <p:txBody>
          <a:bodyPr wrap="square" lIns="0" tIns="0" rIns="0" bIns="0">
            <a:spAutoFit/>
          </a:bodyPr>
          <a:lstStyle>
            <a:lvl1pPr>
              <a:defRPr sz="1500" b="1" i="0">
                <a:solidFill>
                  <a:schemeClr val="bg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9/25/2024</a:t>
            </a:fld>
            <a:endParaRPr lang="en-US"/>
          </a:p>
        </p:txBody>
      </p:sp>
      <p:sp>
        <p:nvSpPr>
          <p:cNvPr id="6" name="Holder 6"/>
          <p:cNvSpPr>
            <a:spLocks noGrp="1"/>
          </p:cNvSpPr>
          <p:nvPr>
            <p:ph type="sldNum" sz="quarter" idx="7"/>
          </p:nvPr>
        </p:nvSpPr>
        <p:spPr/>
        <p:txBody>
          <a:bodyPr lIns="0" tIns="0" rIns="0" bIns="0"/>
          <a:lstStyle>
            <a:lvl1pPr>
              <a:defRPr sz="900" b="0" i="0">
                <a:solidFill>
                  <a:srgbClr val="888888"/>
                </a:solidFill>
                <a:latin typeface="Calibri"/>
                <a:cs typeface="Calibri"/>
              </a:defRPr>
            </a:lvl1pPr>
          </a:lstStyle>
          <a:p>
            <a:pPr marL="86678">
              <a:lnSpc>
                <a:spcPts val="930"/>
              </a:lnSpc>
            </a:pPr>
            <a:fld id="{81D60167-4931-47E6-BA6A-407CBD079E47}" type="slidenum">
              <a:rPr lang="en-US" spc="-38" smtClean="0"/>
              <a:pPr marL="86678">
                <a:lnSpc>
                  <a:spcPts val="930"/>
                </a:lnSpc>
              </a:pPr>
              <a:t>‹#›</a:t>
            </a:fld>
            <a:endParaRPr lang="en-US" spc="-38"/>
          </a:p>
        </p:txBody>
      </p:sp>
    </p:spTree>
    <p:extLst>
      <p:ext uri="{BB962C8B-B14F-4D97-AF65-F5344CB8AC3E}">
        <p14:creationId xmlns:p14="http://schemas.microsoft.com/office/powerpoint/2010/main" val="12954910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530943" y="1053427"/>
            <a:ext cx="8192929" cy="369332"/>
          </a:xfrm>
        </p:spPr>
        <p:txBody>
          <a:bodyPr lIns="0" tIns="0" rIns="0" bIns="0"/>
          <a:lstStyle>
            <a:lvl1pPr>
              <a:defRPr sz="2400" b="1" i="0">
                <a:solidFill>
                  <a:schemeClr val="bg1"/>
                </a:solidFill>
                <a:latin typeface="Arial"/>
                <a:cs typeface="Arial"/>
              </a:defRPr>
            </a:lvl1pPr>
          </a:lstStyle>
          <a:p>
            <a:endParaRPr/>
          </a:p>
        </p:txBody>
      </p:sp>
      <p:sp>
        <p:nvSpPr>
          <p:cNvPr id="3" name="Holder 3"/>
          <p:cNvSpPr>
            <a:spLocks noGrp="1"/>
          </p:cNvSpPr>
          <p:nvPr>
            <p:ph type="body" idx="1"/>
          </p:nvPr>
        </p:nvSpPr>
        <p:spPr>
          <a:xfrm>
            <a:off x="2569528" y="1931880"/>
            <a:ext cx="3685223" cy="230832"/>
          </a:xfrm>
        </p:spPr>
        <p:txBody>
          <a:bodyPr lIns="0" tIns="0" rIns="0" bIns="0"/>
          <a:lstStyle>
            <a:lvl1pPr>
              <a:defRPr sz="1500" b="1" i="0">
                <a:solidFill>
                  <a:schemeClr val="bg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9/25/2024</a:t>
            </a:fld>
            <a:endParaRPr lang="en-US"/>
          </a:p>
        </p:txBody>
      </p:sp>
      <p:sp>
        <p:nvSpPr>
          <p:cNvPr id="6" name="Holder 6"/>
          <p:cNvSpPr>
            <a:spLocks noGrp="1"/>
          </p:cNvSpPr>
          <p:nvPr>
            <p:ph type="sldNum" sz="quarter" idx="7"/>
          </p:nvPr>
        </p:nvSpPr>
        <p:spPr/>
        <p:txBody>
          <a:bodyPr lIns="0" tIns="0" rIns="0" bIns="0"/>
          <a:lstStyle>
            <a:lvl1pPr>
              <a:defRPr sz="900" b="0" i="0">
                <a:solidFill>
                  <a:srgbClr val="888888"/>
                </a:solidFill>
                <a:latin typeface="Calibri"/>
                <a:cs typeface="Calibri"/>
              </a:defRPr>
            </a:lvl1pPr>
          </a:lstStyle>
          <a:p>
            <a:pPr marL="86678">
              <a:lnSpc>
                <a:spcPts val="930"/>
              </a:lnSpc>
            </a:pPr>
            <a:fld id="{81D60167-4931-47E6-BA6A-407CBD079E47}" type="slidenum">
              <a:rPr lang="en-US" spc="-38" smtClean="0"/>
              <a:pPr marL="86678">
                <a:lnSpc>
                  <a:spcPts val="930"/>
                </a:lnSpc>
              </a:pPr>
              <a:t>‹#›</a:t>
            </a:fld>
            <a:endParaRPr lang="en-US" spc="-38"/>
          </a:p>
        </p:txBody>
      </p:sp>
    </p:spTree>
    <p:extLst>
      <p:ext uri="{BB962C8B-B14F-4D97-AF65-F5344CB8AC3E}">
        <p14:creationId xmlns:p14="http://schemas.microsoft.com/office/powerpoint/2010/main" val="32297273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530943" y="1053427"/>
            <a:ext cx="8192929" cy="369332"/>
          </a:xfrm>
        </p:spPr>
        <p:txBody>
          <a:bodyPr lIns="0" tIns="0" rIns="0" bIns="0"/>
          <a:lstStyle>
            <a:lvl1pPr>
              <a:defRPr sz="2400" b="1" i="0">
                <a:solidFill>
                  <a:schemeClr val="bg1"/>
                </a:solidFill>
                <a:latin typeface="Arial"/>
                <a:cs typeface="Arial"/>
              </a:defRPr>
            </a:lvl1pPr>
          </a:lstStyle>
          <a:p>
            <a:endParaRPr/>
          </a:p>
        </p:txBody>
      </p:sp>
      <p:sp>
        <p:nvSpPr>
          <p:cNvPr id="3" name="Holder 3"/>
          <p:cNvSpPr>
            <a:spLocks noGrp="1"/>
          </p:cNvSpPr>
          <p:nvPr>
            <p:ph sz="half" idx="2"/>
          </p:nvPr>
        </p:nvSpPr>
        <p:spPr>
          <a:xfrm>
            <a:off x="689076" y="1164144"/>
            <a:ext cx="3368040" cy="184666"/>
          </a:xfrm>
          <a:prstGeom prst="rect">
            <a:avLst/>
          </a:prstGeom>
        </p:spPr>
        <p:txBody>
          <a:bodyPr wrap="square" lIns="0" tIns="0" rIns="0" bIns="0">
            <a:spAutoFit/>
          </a:bodyPr>
          <a:lstStyle>
            <a:lvl1pPr>
              <a:defRPr sz="1200" b="0" i="0">
                <a:solidFill>
                  <a:srgbClr val="040C28"/>
                </a:solidFill>
                <a:latin typeface="Calibri"/>
                <a:cs typeface="Calibri"/>
              </a:defRPr>
            </a:lvl1pPr>
          </a:lstStyle>
          <a:p>
            <a:endParaRPr/>
          </a:p>
        </p:txBody>
      </p:sp>
      <p:sp>
        <p:nvSpPr>
          <p:cNvPr id="4" name="Holder 4"/>
          <p:cNvSpPr>
            <a:spLocks noGrp="1"/>
          </p:cNvSpPr>
          <p:nvPr>
            <p:ph sz="half" idx="3"/>
          </p:nvPr>
        </p:nvSpPr>
        <p:spPr>
          <a:xfrm>
            <a:off x="5278369" y="1842367"/>
            <a:ext cx="3604736" cy="276999"/>
          </a:xfrm>
          <a:prstGeom prst="rect">
            <a:avLst/>
          </a:prstGeom>
        </p:spPr>
        <p:txBody>
          <a:bodyPr wrap="square" lIns="0" tIns="0" rIns="0" bIns="0">
            <a:spAutoFit/>
          </a:bodyPr>
          <a:lstStyle>
            <a:lvl1pPr>
              <a:defRPr sz="1800" b="0" i="0">
                <a:solidFill>
                  <a:schemeClr val="tx1"/>
                </a:solidFill>
                <a:latin typeface="Arial"/>
                <a:cs typeface="Arial"/>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9/25/2024</a:t>
            </a:fld>
            <a:endParaRPr lang="en-US"/>
          </a:p>
        </p:txBody>
      </p:sp>
      <p:sp>
        <p:nvSpPr>
          <p:cNvPr id="7" name="Holder 7"/>
          <p:cNvSpPr>
            <a:spLocks noGrp="1"/>
          </p:cNvSpPr>
          <p:nvPr>
            <p:ph type="sldNum" sz="quarter" idx="7"/>
          </p:nvPr>
        </p:nvSpPr>
        <p:spPr/>
        <p:txBody>
          <a:bodyPr lIns="0" tIns="0" rIns="0" bIns="0"/>
          <a:lstStyle>
            <a:lvl1pPr>
              <a:defRPr sz="900" b="0" i="0">
                <a:solidFill>
                  <a:srgbClr val="888888"/>
                </a:solidFill>
                <a:latin typeface="Calibri"/>
                <a:cs typeface="Calibri"/>
              </a:defRPr>
            </a:lvl1pPr>
          </a:lstStyle>
          <a:p>
            <a:pPr marL="86678">
              <a:lnSpc>
                <a:spcPts val="930"/>
              </a:lnSpc>
            </a:pPr>
            <a:fld id="{81D60167-4931-47E6-BA6A-407CBD079E47}" type="slidenum">
              <a:rPr lang="en-US" spc="-38" smtClean="0"/>
              <a:pPr marL="86678">
                <a:lnSpc>
                  <a:spcPts val="930"/>
                </a:lnSpc>
              </a:pPr>
              <a:t>‹#›</a:t>
            </a:fld>
            <a:endParaRPr lang="en-US" spc="-38"/>
          </a:p>
        </p:txBody>
      </p:sp>
    </p:spTree>
    <p:extLst>
      <p:ext uri="{BB962C8B-B14F-4D97-AF65-F5344CB8AC3E}">
        <p14:creationId xmlns:p14="http://schemas.microsoft.com/office/powerpoint/2010/main" val="16792553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530943" y="1053427"/>
            <a:ext cx="8192929" cy="369332"/>
          </a:xfrm>
        </p:spPr>
        <p:txBody>
          <a:bodyPr lIns="0" tIns="0" rIns="0" bIns="0"/>
          <a:lstStyle>
            <a:lvl1pPr>
              <a:defRPr sz="2400" b="1"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9/25/2024</a:t>
            </a:fld>
            <a:endParaRPr lang="en-US"/>
          </a:p>
        </p:txBody>
      </p:sp>
      <p:sp>
        <p:nvSpPr>
          <p:cNvPr id="5" name="Holder 5"/>
          <p:cNvSpPr>
            <a:spLocks noGrp="1"/>
          </p:cNvSpPr>
          <p:nvPr>
            <p:ph type="sldNum" sz="quarter" idx="7"/>
          </p:nvPr>
        </p:nvSpPr>
        <p:spPr/>
        <p:txBody>
          <a:bodyPr lIns="0" tIns="0" rIns="0" bIns="0"/>
          <a:lstStyle>
            <a:lvl1pPr>
              <a:defRPr sz="900" b="0" i="0">
                <a:solidFill>
                  <a:srgbClr val="888888"/>
                </a:solidFill>
                <a:latin typeface="Calibri"/>
                <a:cs typeface="Calibri"/>
              </a:defRPr>
            </a:lvl1pPr>
          </a:lstStyle>
          <a:p>
            <a:pPr marL="86678">
              <a:lnSpc>
                <a:spcPts val="930"/>
              </a:lnSpc>
            </a:pPr>
            <a:fld id="{81D60167-4931-47E6-BA6A-407CBD079E47}" type="slidenum">
              <a:rPr lang="en-US" spc="-38" smtClean="0"/>
              <a:pPr marL="86678">
                <a:lnSpc>
                  <a:spcPts val="930"/>
                </a:lnSpc>
              </a:pPr>
              <a:t>‹#›</a:t>
            </a:fld>
            <a:endParaRPr lang="en-US" spc="-38"/>
          </a:p>
        </p:txBody>
      </p:sp>
    </p:spTree>
    <p:extLst>
      <p:ext uri="{BB962C8B-B14F-4D97-AF65-F5344CB8AC3E}">
        <p14:creationId xmlns:p14="http://schemas.microsoft.com/office/powerpoint/2010/main" val="20569705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9/25/2024</a:t>
            </a:fld>
            <a:endParaRPr lang="en-US"/>
          </a:p>
        </p:txBody>
      </p:sp>
      <p:sp>
        <p:nvSpPr>
          <p:cNvPr id="4" name="Holder 4"/>
          <p:cNvSpPr>
            <a:spLocks noGrp="1"/>
          </p:cNvSpPr>
          <p:nvPr>
            <p:ph type="sldNum" sz="quarter" idx="7"/>
          </p:nvPr>
        </p:nvSpPr>
        <p:spPr/>
        <p:txBody>
          <a:bodyPr lIns="0" tIns="0" rIns="0" bIns="0"/>
          <a:lstStyle>
            <a:lvl1pPr>
              <a:defRPr sz="900" b="0" i="0">
                <a:solidFill>
                  <a:srgbClr val="888888"/>
                </a:solidFill>
                <a:latin typeface="Calibri"/>
                <a:cs typeface="Calibri"/>
              </a:defRPr>
            </a:lvl1pPr>
          </a:lstStyle>
          <a:p>
            <a:pPr marL="86678">
              <a:lnSpc>
                <a:spcPts val="930"/>
              </a:lnSpc>
            </a:pPr>
            <a:fld id="{81D60167-4931-47E6-BA6A-407CBD079E47}" type="slidenum">
              <a:rPr lang="en-US" spc="-38" smtClean="0"/>
              <a:pPr marL="86678">
                <a:lnSpc>
                  <a:spcPts val="930"/>
                </a:lnSpc>
              </a:pPr>
              <a:t>‹#›</a:t>
            </a:fld>
            <a:endParaRPr lang="en-US" spc="-38"/>
          </a:p>
        </p:txBody>
      </p:sp>
    </p:spTree>
    <p:extLst>
      <p:ext uri="{BB962C8B-B14F-4D97-AF65-F5344CB8AC3E}">
        <p14:creationId xmlns:p14="http://schemas.microsoft.com/office/powerpoint/2010/main" val="3227654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80"/>
          <p:cNvSpPr txBox="1">
            <a:spLocks noGrp="1"/>
          </p:cNvSpPr>
          <p:nvPr>
            <p:ph type="title"/>
          </p:nvPr>
        </p:nvSpPr>
        <p:spPr>
          <a:xfrm>
            <a:off x="460950" y="2065350"/>
            <a:ext cx="8222100" cy="1012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200"/>
              <a:buNone/>
              <a:defRPr sz="4200"/>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a:endParaRPr/>
          </a:p>
        </p:txBody>
      </p:sp>
      <p:sp>
        <p:nvSpPr>
          <p:cNvPr id="15" name="Google Shape;15;p80"/>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83"/>
          <p:cNvSpPr/>
          <p:nvPr/>
        </p:nvSpPr>
        <p:spPr>
          <a:xfrm rot="10800000" flipH="1">
            <a:off x="3346704" y="0"/>
            <a:ext cx="5797296" cy="5143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83"/>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Font typeface="Georgia"/>
              <a:buNone/>
              <a:defRPr b="1">
                <a:latin typeface="Georgia"/>
                <a:ea typeface="Georgia"/>
                <a:cs typeface="Georgia"/>
                <a:sym typeface="Georgia"/>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19" name="Google Shape;19;p83"/>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Autofit/>
          </a:bodyPr>
          <a:lstStyle>
            <a:lvl1pPr marL="457200" lvl="0" indent="-228600" algn="l">
              <a:lnSpc>
                <a:spcPct val="115000"/>
              </a:lnSpc>
              <a:spcBef>
                <a:spcPts val="0"/>
              </a:spcBef>
              <a:spcAft>
                <a:spcPts val="0"/>
              </a:spcAft>
              <a:buClr>
                <a:srgbClr val="000000"/>
              </a:buClr>
              <a:buSzPts val="1800"/>
              <a:buNone/>
              <a:defRPr/>
            </a:lvl1pPr>
            <a:lvl2pPr marL="914400" lvl="1" indent="-228600" algn="l">
              <a:lnSpc>
                <a:spcPct val="115000"/>
              </a:lnSpc>
              <a:spcBef>
                <a:spcPts val="1600"/>
              </a:spcBef>
              <a:spcAft>
                <a:spcPts val="0"/>
              </a:spcAft>
              <a:buClr>
                <a:srgbClr val="000000"/>
              </a:buClr>
              <a:buSzPts val="1400"/>
              <a:buNone/>
              <a:defRPr/>
            </a:lvl2pPr>
            <a:lvl3pPr marL="1371600" lvl="2" indent="-228600" algn="l">
              <a:lnSpc>
                <a:spcPct val="115000"/>
              </a:lnSpc>
              <a:spcBef>
                <a:spcPts val="1600"/>
              </a:spcBef>
              <a:spcAft>
                <a:spcPts val="0"/>
              </a:spcAft>
              <a:buClr>
                <a:srgbClr val="000000"/>
              </a:buClr>
              <a:buSzPts val="1400"/>
              <a:buNone/>
              <a:defRPr/>
            </a:lvl3pPr>
            <a:lvl4pPr marL="1828800" lvl="3" indent="-228600" algn="l">
              <a:lnSpc>
                <a:spcPct val="115000"/>
              </a:lnSpc>
              <a:spcBef>
                <a:spcPts val="1600"/>
              </a:spcBef>
              <a:spcAft>
                <a:spcPts val="0"/>
              </a:spcAft>
              <a:buClr>
                <a:srgbClr val="000000"/>
              </a:buClr>
              <a:buSzPts val="1400"/>
              <a:buNone/>
              <a:defRPr/>
            </a:lvl4pPr>
            <a:lvl5pPr marL="2286000" lvl="4" indent="-228600" algn="l">
              <a:lnSpc>
                <a:spcPct val="115000"/>
              </a:lnSpc>
              <a:spcBef>
                <a:spcPts val="1600"/>
              </a:spcBef>
              <a:spcAft>
                <a:spcPts val="0"/>
              </a:spcAft>
              <a:buClr>
                <a:srgbClr val="000000"/>
              </a:buClr>
              <a:buSzPts val="1400"/>
              <a:buNone/>
              <a:defRPr/>
            </a:lvl5pPr>
            <a:lvl6pPr marL="2743200" lvl="5" indent="-228600" algn="l">
              <a:lnSpc>
                <a:spcPct val="115000"/>
              </a:lnSpc>
              <a:spcBef>
                <a:spcPts val="1600"/>
              </a:spcBef>
              <a:spcAft>
                <a:spcPts val="0"/>
              </a:spcAft>
              <a:buClr>
                <a:srgbClr val="000000"/>
              </a:buClr>
              <a:buSzPts val="1400"/>
              <a:buNone/>
              <a:defRPr/>
            </a:lvl6pPr>
            <a:lvl7pPr marL="3200400" lvl="6" indent="-228600" algn="l">
              <a:lnSpc>
                <a:spcPct val="115000"/>
              </a:lnSpc>
              <a:spcBef>
                <a:spcPts val="1600"/>
              </a:spcBef>
              <a:spcAft>
                <a:spcPts val="0"/>
              </a:spcAft>
              <a:buClr>
                <a:srgbClr val="000000"/>
              </a:buClr>
              <a:buSzPts val="1400"/>
              <a:buNone/>
              <a:defRPr/>
            </a:lvl7pPr>
            <a:lvl8pPr marL="3657600" lvl="7" indent="-228600" algn="l">
              <a:lnSpc>
                <a:spcPct val="115000"/>
              </a:lnSpc>
              <a:spcBef>
                <a:spcPts val="1600"/>
              </a:spcBef>
              <a:spcAft>
                <a:spcPts val="0"/>
              </a:spcAft>
              <a:buClr>
                <a:srgbClr val="000000"/>
              </a:buClr>
              <a:buSzPts val="1400"/>
              <a:buNone/>
              <a:defRPr/>
            </a:lvl8pPr>
            <a:lvl9pPr marL="4114800" lvl="8" indent="-228600" algn="l">
              <a:lnSpc>
                <a:spcPct val="115000"/>
              </a:lnSpc>
              <a:spcBef>
                <a:spcPts val="1600"/>
              </a:spcBef>
              <a:spcAft>
                <a:spcPts val="1600"/>
              </a:spcAft>
              <a:buClr>
                <a:srgbClr val="000000"/>
              </a:buClr>
              <a:buSzPts val="1400"/>
              <a:buNone/>
              <a:defRPr/>
            </a:lvl9pPr>
          </a:lstStyle>
          <a:p>
            <a:endParaRPr/>
          </a:p>
        </p:txBody>
      </p:sp>
      <p:sp>
        <p:nvSpPr>
          <p:cNvPr id="20" name="Google Shape;20;p83"/>
          <p:cNvSpPr txBox="1">
            <a:spLocks noGrp="1"/>
          </p:cNvSpPr>
          <p:nvPr>
            <p:ph type="sldNum" idx="12"/>
          </p:nvPr>
        </p:nvSpPr>
        <p:spPr>
          <a:xfrm>
            <a:off x="-8" y="4749898"/>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400"/>
              <a:buFont typeface="Arial"/>
              <a:buNone/>
              <a:defRPr sz="1000" b="0" i="0" u="none" strike="noStrike" cap="none">
                <a:solidFill>
                  <a:srgbClr val="F9F9F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000" b="0" i="0" u="none" strike="noStrike" cap="none">
                <a:solidFill>
                  <a:srgbClr val="F9F9F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000" b="0" i="0" u="none" strike="noStrike" cap="none">
                <a:solidFill>
                  <a:srgbClr val="F9F9F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000" b="0" i="0" u="none" strike="noStrike" cap="none">
                <a:solidFill>
                  <a:srgbClr val="F9F9F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000" b="0" i="0" u="none" strike="noStrike" cap="none">
                <a:solidFill>
                  <a:srgbClr val="F9F9F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000" b="0" i="0" u="none" strike="noStrike" cap="none">
                <a:solidFill>
                  <a:srgbClr val="F9F9F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000" b="0" i="0" u="none" strike="noStrike" cap="none">
                <a:solidFill>
                  <a:srgbClr val="F9F9F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000" b="0" i="0" u="none" strike="noStrike" cap="none">
                <a:solidFill>
                  <a:srgbClr val="F9F9F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000" b="0" i="0" u="none" strike="noStrike" cap="none">
                <a:solidFill>
                  <a:srgbClr val="F9F9F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21" name="Google Shape;21;p83"/>
          <p:cNvPicPr preferRelativeResize="0"/>
          <p:nvPr/>
        </p:nvPicPr>
        <p:blipFill rotWithShape="1">
          <a:blip r:embed="rId2">
            <a:alphaModFix/>
          </a:blip>
          <a:srcRect/>
          <a:stretch/>
        </p:blipFill>
        <p:spPr>
          <a:xfrm>
            <a:off x="7893022" y="4164026"/>
            <a:ext cx="1203852" cy="933599"/>
          </a:xfrm>
          <a:prstGeom prst="rect">
            <a:avLst/>
          </a:prstGeom>
          <a:noFill/>
          <a:ln>
            <a:noFill/>
          </a:ln>
        </p:spPr>
      </p:pic>
      <p:sp>
        <p:nvSpPr>
          <p:cNvPr id="22" name="Google Shape;22;p83"/>
          <p:cNvSpPr txBox="1"/>
          <p:nvPr/>
        </p:nvSpPr>
        <p:spPr>
          <a:xfrm>
            <a:off x="54950" y="4777350"/>
            <a:ext cx="1724423" cy="338524"/>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212121"/>
              </a:buClr>
              <a:buSzPts val="1000"/>
              <a:buFont typeface="Arial"/>
              <a:buNone/>
            </a:pPr>
            <a:r>
              <a:rPr lang="en" sz="1000" b="0" i="0" u="none" strike="noStrike" cap="none">
                <a:solidFill>
                  <a:srgbClr val="212121"/>
                </a:solidFill>
                <a:latin typeface="Arial"/>
                <a:ea typeface="Arial"/>
                <a:cs typeface="Arial"/>
                <a:sym typeface="Arial"/>
              </a:rPr>
              <a:t>October 2023</a:t>
            </a:r>
            <a:endParaRPr sz="1000" b="0" i="0" u="none" strike="noStrike" cap="none">
              <a:solidFill>
                <a:srgbClr val="21212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84"/>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25" name="Google Shape;25;p84"/>
          <p:cNvSpPr txBox="1">
            <a:spLocks noGrp="1"/>
          </p:cNvSpPr>
          <p:nvPr>
            <p:ph type="body" idx="1"/>
          </p:nvPr>
        </p:nvSpPr>
        <p:spPr>
          <a:xfrm>
            <a:off x="471900" y="1919075"/>
            <a:ext cx="3999900" cy="27102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6" name="Google Shape;26;p84"/>
          <p:cNvSpPr txBox="1">
            <a:spLocks noGrp="1"/>
          </p:cNvSpPr>
          <p:nvPr>
            <p:ph type="body" idx="2"/>
          </p:nvPr>
        </p:nvSpPr>
        <p:spPr>
          <a:xfrm>
            <a:off x="4694250" y="1919075"/>
            <a:ext cx="3999900" cy="27102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7" name="Google Shape;27;p84"/>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8"/>
        <p:cNvGrpSpPr/>
        <p:nvPr/>
      </p:nvGrpSpPr>
      <p:grpSpPr>
        <a:xfrm>
          <a:off x="0" y="0"/>
          <a:ext cx="0" cy="0"/>
          <a:chOff x="0" y="0"/>
          <a:chExt cx="0" cy="0"/>
        </a:xfrm>
      </p:grpSpPr>
      <p:sp>
        <p:nvSpPr>
          <p:cNvPr id="29" name="Google Shape;29;p85"/>
          <p:cNvSpPr txBox="1"/>
          <p:nvPr/>
        </p:nvSpPr>
        <p:spPr>
          <a:xfrm rot="10800000" flipH="1">
            <a:off x="0" y="24"/>
            <a:ext cx="9144000" cy="47502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85"/>
          <p:cNvSpPr/>
          <p:nvPr/>
        </p:nvSpPr>
        <p:spPr>
          <a:xfrm rot="10800000" flipH="1">
            <a:off x="0" y="4675677"/>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85"/>
          <p:cNvSpPr txBox="1">
            <a:spLocks noGrp="1"/>
          </p:cNvSpPr>
          <p:nvPr>
            <p:ph type="body" idx="1"/>
          </p:nvPr>
        </p:nvSpPr>
        <p:spPr>
          <a:xfrm>
            <a:off x="57150" y="4734279"/>
            <a:ext cx="8027700" cy="4467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Clr>
                <a:schemeClr val="lt1"/>
              </a:buClr>
              <a:buSzPts val="1200"/>
              <a:buNone/>
              <a:defRPr sz="1200">
                <a:solidFill>
                  <a:schemeClr val="lt1"/>
                </a:solidFill>
              </a:defRPr>
            </a:lvl1pPr>
            <a:lvl2pPr marL="914400" lvl="1" indent="-228600" algn="l">
              <a:lnSpc>
                <a:spcPct val="115000"/>
              </a:lnSpc>
              <a:spcBef>
                <a:spcPts val="0"/>
              </a:spcBef>
              <a:spcAft>
                <a:spcPts val="0"/>
              </a:spcAft>
              <a:buClr>
                <a:srgbClr val="000000"/>
              </a:buClr>
              <a:buSzPts val="1800"/>
              <a:buNone/>
              <a:defRPr/>
            </a:lvl2pPr>
            <a:lvl3pPr marL="1371600" lvl="2" indent="-228600" algn="l">
              <a:lnSpc>
                <a:spcPct val="115000"/>
              </a:lnSpc>
              <a:spcBef>
                <a:spcPts val="1600"/>
              </a:spcBef>
              <a:spcAft>
                <a:spcPts val="0"/>
              </a:spcAft>
              <a:buClr>
                <a:srgbClr val="000000"/>
              </a:buClr>
              <a:buSzPts val="1800"/>
              <a:buNone/>
              <a:defRPr/>
            </a:lvl3pPr>
            <a:lvl4pPr marL="1828800" lvl="3" indent="-228600" algn="l">
              <a:lnSpc>
                <a:spcPct val="115000"/>
              </a:lnSpc>
              <a:spcBef>
                <a:spcPts val="1600"/>
              </a:spcBef>
              <a:spcAft>
                <a:spcPts val="0"/>
              </a:spcAft>
              <a:buClr>
                <a:srgbClr val="000000"/>
              </a:buClr>
              <a:buSzPts val="1800"/>
              <a:buNone/>
              <a:defRPr/>
            </a:lvl4pPr>
            <a:lvl5pPr marL="2286000" lvl="4" indent="-228600" algn="l">
              <a:lnSpc>
                <a:spcPct val="115000"/>
              </a:lnSpc>
              <a:spcBef>
                <a:spcPts val="1600"/>
              </a:spcBef>
              <a:spcAft>
                <a:spcPts val="0"/>
              </a:spcAft>
              <a:buClr>
                <a:srgbClr val="000000"/>
              </a:buClr>
              <a:buSzPts val="1800"/>
              <a:buNone/>
              <a:defRPr/>
            </a:lvl5pPr>
            <a:lvl6pPr marL="2743200" lvl="5" indent="-228600" algn="l">
              <a:lnSpc>
                <a:spcPct val="115000"/>
              </a:lnSpc>
              <a:spcBef>
                <a:spcPts val="1600"/>
              </a:spcBef>
              <a:spcAft>
                <a:spcPts val="0"/>
              </a:spcAft>
              <a:buClr>
                <a:srgbClr val="000000"/>
              </a:buClr>
              <a:buSzPts val="1800"/>
              <a:buNone/>
              <a:defRPr/>
            </a:lvl6pPr>
            <a:lvl7pPr marL="3200400" lvl="6" indent="-228600" algn="l">
              <a:lnSpc>
                <a:spcPct val="115000"/>
              </a:lnSpc>
              <a:spcBef>
                <a:spcPts val="1600"/>
              </a:spcBef>
              <a:spcAft>
                <a:spcPts val="0"/>
              </a:spcAft>
              <a:buClr>
                <a:srgbClr val="000000"/>
              </a:buClr>
              <a:buSzPts val="1800"/>
              <a:buNone/>
              <a:defRPr/>
            </a:lvl7pPr>
            <a:lvl8pPr marL="3657600" lvl="7" indent="-228600" algn="l">
              <a:lnSpc>
                <a:spcPct val="115000"/>
              </a:lnSpc>
              <a:spcBef>
                <a:spcPts val="1600"/>
              </a:spcBef>
              <a:spcAft>
                <a:spcPts val="0"/>
              </a:spcAft>
              <a:buClr>
                <a:srgbClr val="000000"/>
              </a:buClr>
              <a:buSzPts val="1800"/>
              <a:buNone/>
              <a:defRPr/>
            </a:lvl8pPr>
            <a:lvl9pPr marL="4114800" lvl="8" indent="-228600" algn="l">
              <a:lnSpc>
                <a:spcPct val="115000"/>
              </a:lnSpc>
              <a:spcBef>
                <a:spcPts val="1600"/>
              </a:spcBef>
              <a:spcAft>
                <a:spcPts val="1600"/>
              </a:spcAft>
              <a:buClr>
                <a:srgbClr val="000000"/>
              </a:buClr>
              <a:buSzPts val="1800"/>
              <a:buNone/>
              <a:defRPr/>
            </a:lvl9pPr>
          </a:lstStyle>
          <a:p>
            <a:endParaRPr/>
          </a:p>
        </p:txBody>
      </p:sp>
      <p:sp>
        <p:nvSpPr>
          <p:cNvPr id="32" name="Google Shape;32;p85"/>
          <p:cNvSpPr txBox="1"/>
          <p:nvPr/>
        </p:nvSpPr>
        <p:spPr>
          <a:xfrm>
            <a:off x="54950" y="4777350"/>
            <a:ext cx="1724423" cy="338524"/>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212121"/>
              </a:buClr>
              <a:buSzPts val="1000"/>
              <a:buFont typeface="Arial"/>
              <a:buNone/>
            </a:pPr>
            <a:r>
              <a:rPr lang="en" sz="1000" b="0" i="0" u="none" strike="noStrike" cap="none">
                <a:solidFill>
                  <a:srgbClr val="212121"/>
                </a:solidFill>
                <a:latin typeface="Arial"/>
                <a:ea typeface="Arial"/>
                <a:cs typeface="Arial"/>
                <a:sym typeface="Arial"/>
              </a:rPr>
              <a:t>October 2023</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3"/>
        <p:cNvGrpSpPr/>
        <p:nvPr/>
      </p:nvGrpSpPr>
      <p:grpSpPr>
        <a:xfrm>
          <a:off x="0" y="0"/>
          <a:ext cx="0" cy="0"/>
          <a:chOff x="0" y="0"/>
          <a:chExt cx="0" cy="0"/>
        </a:xfrm>
      </p:grpSpPr>
      <p:sp>
        <p:nvSpPr>
          <p:cNvPr id="34" name="Google Shape;34;p86"/>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dk2"/>
              </a:buClr>
              <a:buSzPts val="4200"/>
              <a:buNone/>
              <a:defRPr sz="4200">
                <a:solidFill>
                  <a:schemeClr val="dk2"/>
                </a:solidFill>
              </a:defRPr>
            </a:lvl1pPr>
            <a:lvl2pPr lvl="1" algn="ctr">
              <a:lnSpc>
                <a:spcPct val="100000"/>
              </a:lnSpc>
              <a:spcBef>
                <a:spcPts val="0"/>
              </a:spcBef>
              <a:spcAft>
                <a:spcPts val="0"/>
              </a:spcAft>
              <a:buClr>
                <a:schemeClr val="dk2"/>
              </a:buClr>
              <a:buSzPts val="4200"/>
              <a:buNone/>
              <a:defRPr sz="4200">
                <a:solidFill>
                  <a:schemeClr val="dk2"/>
                </a:solidFill>
              </a:defRPr>
            </a:lvl2pPr>
            <a:lvl3pPr lvl="2" algn="ctr">
              <a:lnSpc>
                <a:spcPct val="100000"/>
              </a:lnSpc>
              <a:spcBef>
                <a:spcPts val="0"/>
              </a:spcBef>
              <a:spcAft>
                <a:spcPts val="0"/>
              </a:spcAft>
              <a:buClr>
                <a:schemeClr val="dk2"/>
              </a:buClr>
              <a:buSzPts val="4200"/>
              <a:buNone/>
              <a:defRPr sz="4200">
                <a:solidFill>
                  <a:schemeClr val="dk2"/>
                </a:solidFill>
              </a:defRPr>
            </a:lvl3pPr>
            <a:lvl4pPr lvl="3" algn="ctr">
              <a:lnSpc>
                <a:spcPct val="100000"/>
              </a:lnSpc>
              <a:spcBef>
                <a:spcPts val="0"/>
              </a:spcBef>
              <a:spcAft>
                <a:spcPts val="0"/>
              </a:spcAft>
              <a:buClr>
                <a:schemeClr val="dk2"/>
              </a:buClr>
              <a:buSzPts val="4200"/>
              <a:buNone/>
              <a:defRPr sz="4200">
                <a:solidFill>
                  <a:schemeClr val="dk2"/>
                </a:solidFill>
              </a:defRPr>
            </a:lvl4pPr>
            <a:lvl5pPr lvl="4" algn="ctr">
              <a:lnSpc>
                <a:spcPct val="100000"/>
              </a:lnSpc>
              <a:spcBef>
                <a:spcPts val="0"/>
              </a:spcBef>
              <a:spcAft>
                <a:spcPts val="0"/>
              </a:spcAft>
              <a:buClr>
                <a:schemeClr val="dk2"/>
              </a:buClr>
              <a:buSzPts val="4200"/>
              <a:buNone/>
              <a:defRPr sz="4200">
                <a:solidFill>
                  <a:schemeClr val="dk2"/>
                </a:solidFill>
              </a:defRPr>
            </a:lvl5pPr>
            <a:lvl6pPr lvl="5" algn="ctr">
              <a:lnSpc>
                <a:spcPct val="100000"/>
              </a:lnSpc>
              <a:spcBef>
                <a:spcPts val="0"/>
              </a:spcBef>
              <a:spcAft>
                <a:spcPts val="0"/>
              </a:spcAft>
              <a:buClr>
                <a:schemeClr val="dk2"/>
              </a:buClr>
              <a:buSzPts val="4200"/>
              <a:buNone/>
              <a:defRPr sz="4200">
                <a:solidFill>
                  <a:schemeClr val="dk2"/>
                </a:solidFill>
              </a:defRPr>
            </a:lvl6pPr>
            <a:lvl7pPr lvl="6" algn="ctr">
              <a:lnSpc>
                <a:spcPct val="100000"/>
              </a:lnSpc>
              <a:spcBef>
                <a:spcPts val="0"/>
              </a:spcBef>
              <a:spcAft>
                <a:spcPts val="0"/>
              </a:spcAft>
              <a:buClr>
                <a:schemeClr val="dk2"/>
              </a:buClr>
              <a:buSzPts val="4200"/>
              <a:buNone/>
              <a:defRPr sz="4200">
                <a:solidFill>
                  <a:schemeClr val="dk2"/>
                </a:solidFill>
              </a:defRPr>
            </a:lvl7pPr>
            <a:lvl8pPr lvl="7" algn="ctr">
              <a:lnSpc>
                <a:spcPct val="100000"/>
              </a:lnSpc>
              <a:spcBef>
                <a:spcPts val="0"/>
              </a:spcBef>
              <a:spcAft>
                <a:spcPts val="0"/>
              </a:spcAft>
              <a:buClr>
                <a:schemeClr val="dk2"/>
              </a:buClr>
              <a:buSzPts val="4200"/>
              <a:buNone/>
              <a:defRPr sz="4200">
                <a:solidFill>
                  <a:schemeClr val="dk2"/>
                </a:solidFill>
              </a:defRPr>
            </a:lvl8pPr>
            <a:lvl9pPr lvl="8" algn="ctr">
              <a:lnSpc>
                <a:spcPct val="100000"/>
              </a:lnSpc>
              <a:spcBef>
                <a:spcPts val="0"/>
              </a:spcBef>
              <a:spcAft>
                <a:spcPts val="0"/>
              </a:spcAft>
              <a:buClr>
                <a:schemeClr val="dk2"/>
              </a:buClr>
              <a:buSzPts val="4200"/>
              <a:buNone/>
              <a:defRPr sz="4200">
                <a:solidFill>
                  <a:schemeClr val="dk2"/>
                </a:solidFill>
              </a:defRPr>
            </a:lvl9pPr>
          </a:lstStyle>
          <a:p>
            <a:endParaRPr/>
          </a:p>
        </p:txBody>
      </p:sp>
      <p:sp>
        <p:nvSpPr>
          <p:cNvPr id="35" name="Google Shape;35;p86"/>
          <p:cNvSpPr txBox="1">
            <a:spLocks noGrp="1"/>
          </p:cNvSpPr>
          <p:nvPr>
            <p:ph type="subTitle" idx="1"/>
          </p:nvPr>
        </p:nvSpPr>
        <p:spPr>
          <a:xfrm>
            <a:off x="265500" y="2779467"/>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6" name="Google Shape;36;p86"/>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Clr>
                <a:schemeClr val="lt1"/>
              </a:buClr>
              <a:buSzPts val="1800"/>
              <a:buChar char="●"/>
              <a:defRPr>
                <a:solidFill>
                  <a:schemeClr val="lt1"/>
                </a:solidFill>
              </a:defRPr>
            </a:lvl1pPr>
            <a:lvl2pPr marL="914400" lvl="1" indent="-317500" algn="l">
              <a:lnSpc>
                <a:spcPct val="115000"/>
              </a:lnSpc>
              <a:spcBef>
                <a:spcPts val="0"/>
              </a:spcBef>
              <a:spcAft>
                <a:spcPts val="0"/>
              </a:spcAft>
              <a:buClr>
                <a:schemeClr val="lt1"/>
              </a:buClr>
              <a:buSzPts val="1400"/>
              <a:buChar char="○"/>
              <a:defRPr>
                <a:solidFill>
                  <a:schemeClr val="lt1"/>
                </a:solidFill>
              </a:defRPr>
            </a:lvl2pPr>
            <a:lvl3pPr marL="1371600" lvl="2" indent="-317500" algn="l">
              <a:lnSpc>
                <a:spcPct val="115000"/>
              </a:lnSpc>
              <a:spcBef>
                <a:spcPts val="0"/>
              </a:spcBef>
              <a:spcAft>
                <a:spcPts val="0"/>
              </a:spcAft>
              <a:buClr>
                <a:schemeClr val="lt1"/>
              </a:buClr>
              <a:buSzPts val="1400"/>
              <a:buChar char="■"/>
              <a:defRPr>
                <a:solidFill>
                  <a:schemeClr val="lt1"/>
                </a:solidFill>
              </a:defRPr>
            </a:lvl3pPr>
            <a:lvl4pPr marL="1828800" lvl="3" indent="-317500" algn="l">
              <a:lnSpc>
                <a:spcPct val="115000"/>
              </a:lnSpc>
              <a:spcBef>
                <a:spcPts val="0"/>
              </a:spcBef>
              <a:spcAft>
                <a:spcPts val="0"/>
              </a:spcAft>
              <a:buClr>
                <a:schemeClr val="lt1"/>
              </a:buClr>
              <a:buSzPts val="1400"/>
              <a:buChar char="●"/>
              <a:defRPr>
                <a:solidFill>
                  <a:schemeClr val="lt1"/>
                </a:solidFill>
              </a:defRPr>
            </a:lvl4pPr>
            <a:lvl5pPr marL="2286000" lvl="4" indent="-317500" algn="l">
              <a:lnSpc>
                <a:spcPct val="115000"/>
              </a:lnSpc>
              <a:spcBef>
                <a:spcPts val="0"/>
              </a:spcBef>
              <a:spcAft>
                <a:spcPts val="0"/>
              </a:spcAft>
              <a:buClr>
                <a:schemeClr val="lt1"/>
              </a:buClr>
              <a:buSzPts val="1400"/>
              <a:buChar char="○"/>
              <a:defRPr>
                <a:solidFill>
                  <a:schemeClr val="lt1"/>
                </a:solidFill>
              </a:defRPr>
            </a:lvl5pPr>
            <a:lvl6pPr marL="2743200" lvl="5" indent="-317500" algn="l">
              <a:lnSpc>
                <a:spcPct val="115000"/>
              </a:lnSpc>
              <a:spcBef>
                <a:spcPts val="0"/>
              </a:spcBef>
              <a:spcAft>
                <a:spcPts val="0"/>
              </a:spcAft>
              <a:buClr>
                <a:schemeClr val="lt1"/>
              </a:buClr>
              <a:buSzPts val="1400"/>
              <a:buChar char="■"/>
              <a:defRPr>
                <a:solidFill>
                  <a:schemeClr val="lt1"/>
                </a:solidFill>
              </a:defRPr>
            </a:lvl6pPr>
            <a:lvl7pPr marL="3200400" lvl="6" indent="-317500" algn="l">
              <a:lnSpc>
                <a:spcPct val="115000"/>
              </a:lnSpc>
              <a:spcBef>
                <a:spcPts val="0"/>
              </a:spcBef>
              <a:spcAft>
                <a:spcPts val="0"/>
              </a:spcAft>
              <a:buClr>
                <a:schemeClr val="lt1"/>
              </a:buClr>
              <a:buSzPts val="1400"/>
              <a:buChar char="●"/>
              <a:defRPr>
                <a:solidFill>
                  <a:schemeClr val="lt1"/>
                </a:solidFill>
              </a:defRPr>
            </a:lvl7pPr>
            <a:lvl8pPr marL="3657600" lvl="7" indent="-317500" algn="l">
              <a:lnSpc>
                <a:spcPct val="115000"/>
              </a:lnSpc>
              <a:spcBef>
                <a:spcPts val="0"/>
              </a:spcBef>
              <a:spcAft>
                <a:spcPts val="0"/>
              </a:spcAft>
              <a:buClr>
                <a:schemeClr val="lt1"/>
              </a:buClr>
              <a:buSzPts val="1400"/>
              <a:buChar char="○"/>
              <a:defRPr>
                <a:solidFill>
                  <a:schemeClr val="lt1"/>
                </a:solidFill>
              </a:defRPr>
            </a:lvl8pPr>
            <a:lvl9pPr marL="4114800" lvl="8" indent="-317500" algn="l">
              <a:lnSpc>
                <a:spcPct val="115000"/>
              </a:lnSpc>
              <a:spcBef>
                <a:spcPts val="0"/>
              </a:spcBef>
              <a:spcAft>
                <a:spcPts val="0"/>
              </a:spcAft>
              <a:buClr>
                <a:schemeClr val="lt1"/>
              </a:buClr>
              <a:buSzPts val="1400"/>
              <a:buChar char="■"/>
              <a:defRPr>
                <a:solidFill>
                  <a:schemeClr val="lt1"/>
                </a:solidFill>
              </a:defRPr>
            </a:lvl9pPr>
          </a:lstStyle>
          <a:p>
            <a:endParaRPr/>
          </a:p>
        </p:txBody>
      </p:sp>
      <p:sp>
        <p:nvSpPr>
          <p:cNvPr id="37" name="Google Shape;37;p86"/>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87"/>
          <p:cNvSpPr txBox="1">
            <a:spLocks noGrp="1"/>
          </p:cNvSpPr>
          <p:nvPr>
            <p:ph type="title"/>
          </p:nvPr>
        </p:nvSpPr>
        <p:spPr>
          <a:xfrm>
            <a:off x="98250" y="16350"/>
            <a:ext cx="8826600" cy="6027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1800"/>
              <a:buNone/>
              <a:defRPr sz="1800"/>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a:endParaRPr/>
          </a:p>
        </p:txBody>
      </p:sp>
      <p:sp>
        <p:nvSpPr>
          <p:cNvPr id="40" name="Google Shape;40;p87"/>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acramento Steps Forward" type="title">
  <p:cSld name="TITLE">
    <p:spTree>
      <p:nvGrpSpPr>
        <p:cNvPr id="1" name="Shape 10"/>
        <p:cNvGrpSpPr/>
        <p:nvPr/>
      </p:nvGrpSpPr>
      <p:grpSpPr>
        <a:xfrm>
          <a:off x="0" y="0"/>
          <a:ext cx="0" cy="0"/>
          <a:chOff x="0" y="0"/>
          <a:chExt cx="0" cy="0"/>
        </a:xfrm>
      </p:grpSpPr>
      <p:sp>
        <p:nvSpPr>
          <p:cNvPr id="11" name="Google Shape;11;p16"/>
          <p:cNvSpPr txBox="1">
            <a:spLocks noGrp="1"/>
          </p:cNvSpPr>
          <p:nvPr>
            <p:ph type="ctrTitle"/>
          </p:nvPr>
        </p:nvSpPr>
        <p:spPr>
          <a:xfrm>
            <a:off x="390525" y="1819275"/>
            <a:ext cx="8222100" cy="933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12" name="Google Shape;12;p16"/>
          <p:cNvSpPr txBox="1">
            <a:spLocks noGrp="1"/>
          </p:cNvSpPr>
          <p:nvPr>
            <p:ph type="subTitle" idx="1"/>
          </p:nvPr>
        </p:nvSpPr>
        <p:spPr>
          <a:xfrm>
            <a:off x="390525" y="2789130"/>
            <a:ext cx="8222100" cy="432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1800"/>
              <a:buNone/>
              <a:defRPr>
                <a:solidFill>
                  <a:schemeClr val="lt1"/>
                </a:solidFill>
              </a:defRPr>
            </a:lvl1pPr>
            <a:lvl2pPr lvl="1" algn="l">
              <a:lnSpc>
                <a:spcPct val="100000"/>
              </a:lnSpc>
              <a:spcBef>
                <a:spcPts val="0"/>
              </a:spcBef>
              <a:spcAft>
                <a:spcPts val="0"/>
              </a:spcAft>
              <a:buClr>
                <a:schemeClr val="lt1"/>
              </a:buClr>
              <a:buSzPts val="1800"/>
              <a:buNone/>
              <a:defRPr sz="1800">
                <a:solidFill>
                  <a:schemeClr val="lt1"/>
                </a:solidFill>
              </a:defRPr>
            </a:lvl2pPr>
            <a:lvl3pPr lvl="2" algn="l">
              <a:lnSpc>
                <a:spcPct val="100000"/>
              </a:lnSpc>
              <a:spcBef>
                <a:spcPts val="0"/>
              </a:spcBef>
              <a:spcAft>
                <a:spcPts val="0"/>
              </a:spcAft>
              <a:buClr>
                <a:schemeClr val="lt1"/>
              </a:buClr>
              <a:buSzPts val="1800"/>
              <a:buNone/>
              <a:defRPr sz="1800">
                <a:solidFill>
                  <a:schemeClr val="lt1"/>
                </a:solidFill>
              </a:defRPr>
            </a:lvl3pPr>
            <a:lvl4pPr lvl="3" algn="l">
              <a:lnSpc>
                <a:spcPct val="100000"/>
              </a:lnSpc>
              <a:spcBef>
                <a:spcPts val="0"/>
              </a:spcBef>
              <a:spcAft>
                <a:spcPts val="0"/>
              </a:spcAft>
              <a:buClr>
                <a:schemeClr val="lt1"/>
              </a:buClr>
              <a:buSzPts val="1800"/>
              <a:buNone/>
              <a:defRPr sz="1800">
                <a:solidFill>
                  <a:schemeClr val="lt1"/>
                </a:solidFill>
              </a:defRPr>
            </a:lvl4pPr>
            <a:lvl5pPr lvl="4" algn="l">
              <a:lnSpc>
                <a:spcPct val="100000"/>
              </a:lnSpc>
              <a:spcBef>
                <a:spcPts val="0"/>
              </a:spcBef>
              <a:spcAft>
                <a:spcPts val="0"/>
              </a:spcAft>
              <a:buClr>
                <a:schemeClr val="lt1"/>
              </a:buClr>
              <a:buSzPts val="1800"/>
              <a:buNone/>
              <a:defRPr sz="1800">
                <a:solidFill>
                  <a:schemeClr val="lt1"/>
                </a:solidFill>
              </a:defRPr>
            </a:lvl5pPr>
            <a:lvl6pPr lvl="5" algn="l">
              <a:lnSpc>
                <a:spcPct val="100000"/>
              </a:lnSpc>
              <a:spcBef>
                <a:spcPts val="0"/>
              </a:spcBef>
              <a:spcAft>
                <a:spcPts val="0"/>
              </a:spcAft>
              <a:buClr>
                <a:schemeClr val="lt1"/>
              </a:buClr>
              <a:buSzPts val="1800"/>
              <a:buNone/>
              <a:defRPr sz="1800">
                <a:solidFill>
                  <a:schemeClr val="lt1"/>
                </a:solidFill>
              </a:defRPr>
            </a:lvl6pPr>
            <a:lvl7pPr lvl="6" algn="l">
              <a:lnSpc>
                <a:spcPct val="100000"/>
              </a:lnSpc>
              <a:spcBef>
                <a:spcPts val="0"/>
              </a:spcBef>
              <a:spcAft>
                <a:spcPts val="0"/>
              </a:spcAft>
              <a:buClr>
                <a:schemeClr val="lt1"/>
              </a:buClr>
              <a:buSzPts val="1800"/>
              <a:buNone/>
              <a:defRPr sz="1800">
                <a:solidFill>
                  <a:schemeClr val="lt1"/>
                </a:solidFill>
              </a:defRPr>
            </a:lvl7pPr>
            <a:lvl8pPr lvl="7" algn="l">
              <a:lnSpc>
                <a:spcPct val="100000"/>
              </a:lnSpc>
              <a:spcBef>
                <a:spcPts val="0"/>
              </a:spcBef>
              <a:spcAft>
                <a:spcPts val="0"/>
              </a:spcAft>
              <a:buClr>
                <a:schemeClr val="lt1"/>
              </a:buClr>
              <a:buSzPts val="1800"/>
              <a:buNone/>
              <a:defRPr sz="1800">
                <a:solidFill>
                  <a:schemeClr val="lt1"/>
                </a:solidFill>
              </a:defRPr>
            </a:lvl8pPr>
            <a:lvl9pPr lvl="8" algn="l">
              <a:lnSpc>
                <a:spcPct val="100000"/>
              </a:lnSpc>
              <a:spcBef>
                <a:spcPts val="0"/>
              </a:spcBef>
              <a:spcAft>
                <a:spcPts val="0"/>
              </a:spcAft>
              <a:buClr>
                <a:schemeClr val="lt1"/>
              </a:buClr>
              <a:buSzPts val="1800"/>
              <a:buNone/>
              <a:defRPr sz="1800">
                <a:solidFill>
                  <a:schemeClr val="lt1"/>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10.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5.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5"/>
        <p:cNvGrpSpPr/>
        <p:nvPr/>
      </p:nvGrpSpPr>
      <p:grpSpPr>
        <a:xfrm>
          <a:off x="0" y="0"/>
          <a:ext cx="0" cy="0"/>
          <a:chOff x="0" y="0"/>
          <a:chExt cx="0" cy="0"/>
        </a:xfrm>
      </p:grpSpPr>
      <p:sp>
        <p:nvSpPr>
          <p:cNvPr id="6" name="Google Shape;6;p78"/>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lt1"/>
              </a:buClr>
              <a:buSzPts val="3200"/>
              <a:buFont typeface="Georgia"/>
              <a:buNone/>
              <a:defRPr sz="3200" i="0" u="none" strike="noStrike" cap="none">
                <a:solidFill>
                  <a:schemeClr val="lt1"/>
                </a:solidFill>
                <a:latin typeface="Georgia"/>
                <a:ea typeface="Georgia"/>
                <a:cs typeface="Georgia"/>
                <a:sym typeface="Georgia"/>
              </a:defRPr>
            </a:lvl1pPr>
            <a:lvl2pPr marR="0" lvl="1" algn="l" rtl="0">
              <a:lnSpc>
                <a:spcPct val="100000"/>
              </a:lnSpc>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9pPr>
          </a:lstStyle>
          <a:p>
            <a:endParaRPr/>
          </a:p>
        </p:txBody>
      </p:sp>
      <p:sp>
        <p:nvSpPr>
          <p:cNvPr id="7" name="Google Shape;7;p78"/>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000"/>
              </a:lnSpc>
              <a:spcBef>
                <a:spcPts val="0"/>
              </a:spcBef>
              <a:spcAft>
                <a:spcPts val="0"/>
              </a:spcAft>
              <a:buClr>
                <a:srgbClr val="000000"/>
              </a:buClr>
              <a:buSzPts val="1800"/>
              <a:buFont typeface="Georgia"/>
              <a:buNone/>
              <a:defRPr sz="1800" i="0" u="none" strike="noStrike" cap="none">
                <a:solidFill>
                  <a:srgbClr val="000000"/>
                </a:solidFill>
                <a:latin typeface="Georgia"/>
                <a:ea typeface="Georgia"/>
                <a:cs typeface="Georgia"/>
                <a:sym typeface="Georgia"/>
              </a:defRPr>
            </a:lvl1pPr>
            <a:lvl2pPr marL="914400" marR="0" lvl="1" indent="-228600" algn="l" rtl="0">
              <a:lnSpc>
                <a:spcPct val="115000"/>
              </a:lnSpc>
              <a:spcBef>
                <a:spcPts val="1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15000"/>
              </a:lnSpc>
              <a:spcBef>
                <a:spcPts val="1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15000"/>
              </a:lnSpc>
              <a:spcBef>
                <a:spcPts val="1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15000"/>
              </a:lnSpc>
              <a:spcBef>
                <a:spcPts val="1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15000"/>
              </a:lnSpc>
              <a:spcBef>
                <a:spcPts val="1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15000"/>
              </a:lnSpc>
              <a:spcBef>
                <a:spcPts val="1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15000"/>
              </a:lnSpc>
              <a:spcBef>
                <a:spcPts val="1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15000"/>
              </a:lnSpc>
              <a:spcBef>
                <a:spcPts val="1600"/>
              </a:spcBef>
              <a:spcAft>
                <a:spcPts val="160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 name="Google Shape;8;p78"/>
          <p:cNvSpPr txBox="1">
            <a:spLocks noGrp="1"/>
          </p:cNvSpPr>
          <p:nvPr>
            <p:ph type="sldNum" idx="12"/>
          </p:nvPr>
        </p:nvSpPr>
        <p:spPr>
          <a:xfrm>
            <a:off x="-8" y="4749898"/>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F9F9F9"/>
              </a:buClr>
              <a:buSzPts val="1000"/>
              <a:buFont typeface="Arial"/>
              <a:buNone/>
              <a:defRPr sz="1000" b="0" i="0" u="none" strike="noStrike" cap="none">
                <a:solidFill>
                  <a:srgbClr val="F9F9F9"/>
                </a:solidFill>
                <a:latin typeface="Arial"/>
                <a:ea typeface="Arial"/>
                <a:cs typeface="Arial"/>
                <a:sym typeface="Arial"/>
              </a:defRPr>
            </a:lvl1pPr>
            <a:lvl2pPr marL="0" marR="0" lvl="1" indent="0" algn="r" rtl="0">
              <a:lnSpc>
                <a:spcPct val="100000"/>
              </a:lnSpc>
              <a:spcBef>
                <a:spcPts val="0"/>
              </a:spcBef>
              <a:spcAft>
                <a:spcPts val="0"/>
              </a:spcAft>
              <a:buClr>
                <a:srgbClr val="F9F9F9"/>
              </a:buClr>
              <a:buSzPts val="1000"/>
              <a:buFont typeface="Arial"/>
              <a:buNone/>
              <a:defRPr sz="1000" b="0" i="0" u="none" strike="noStrike" cap="none">
                <a:solidFill>
                  <a:srgbClr val="F9F9F9"/>
                </a:solidFill>
                <a:latin typeface="Arial"/>
                <a:ea typeface="Arial"/>
                <a:cs typeface="Arial"/>
                <a:sym typeface="Arial"/>
              </a:defRPr>
            </a:lvl2pPr>
            <a:lvl3pPr marL="0" marR="0" lvl="2" indent="0" algn="r" rtl="0">
              <a:lnSpc>
                <a:spcPct val="100000"/>
              </a:lnSpc>
              <a:spcBef>
                <a:spcPts val="0"/>
              </a:spcBef>
              <a:spcAft>
                <a:spcPts val="0"/>
              </a:spcAft>
              <a:buClr>
                <a:srgbClr val="F9F9F9"/>
              </a:buClr>
              <a:buSzPts val="1000"/>
              <a:buFont typeface="Arial"/>
              <a:buNone/>
              <a:defRPr sz="1000" b="0" i="0" u="none" strike="noStrike" cap="none">
                <a:solidFill>
                  <a:srgbClr val="F9F9F9"/>
                </a:solidFill>
                <a:latin typeface="Arial"/>
                <a:ea typeface="Arial"/>
                <a:cs typeface="Arial"/>
                <a:sym typeface="Arial"/>
              </a:defRPr>
            </a:lvl3pPr>
            <a:lvl4pPr marL="0" marR="0" lvl="3" indent="0" algn="r" rtl="0">
              <a:lnSpc>
                <a:spcPct val="100000"/>
              </a:lnSpc>
              <a:spcBef>
                <a:spcPts val="0"/>
              </a:spcBef>
              <a:spcAft>
                <a:spcPts val="0"/>
              </a:spcAft>
              <a:buClr>
                <a:srgbClr val="F9F9F9"/>
              </a:buClr>
              <a:buSzPts val="1000"/>
              <a:buFont typeface="Arial"/>
              <a:buNone/>
              <a:defRPr sz="1000" b="0" i="0" u="none" strike="noStrike" cap="none">
                <a:solidFill>
                  <a:srgbClr val="F9F9F9"/>
                </a:solidFill>
                <a:latin typeface="Arial"/>
                <a:ea typeface="Arial"/>
                <a:cs typeface="Arial"/>
                <a:sym typeface="Arial"/>
              </a:defRPr>
            </a:lvl4pPr>
            <a:lvl5pPr marL="0" marR="0" lvl="4" indent="0" algn="r" rtl="0">
              <a:lnSpc>
                <a:spcPct val="100000"/>
              </a:lnSpc>
              <a:spcBef>
                <a:spcPts val="0"/>
              </a:spcBef>
              <a:spcAft>
                <a:spcPts val="0"/>
              </a:spcAft>
              <a:buClr>
                <a:srgbClr val="F9F9F9"/>
              </a:buClr>
              <a:buSzPts val="1000"/>
              <a:buFont typeface="Arial"/>
              <a:buNone/>
              <a:defRPr sz="1000" b="0" i="0" u="none" strike="noStrike" cap="none">
                <a:solidFill>
                  <a:srgbClr val="F9F9F9"/>
                </a:solidFill>
                <a:latin typeface="Arial"/>
                <a:ea typeface="Arial"/>
                <a:cs typeface="Arial"/>
                <a:sym typeface="Arial"/>
              </a:defRPr>
            </a:lvl5pPr>
            <a:lvl6pPr marL="0" marR="0" lvl="5" indent="0" algn="r" rtl="0">
              <a:lnSpc>
                <a:spcPct val="100000"/>
              </a:lnSpc>
              <a:spcBef>
                <a:spcPts val="0"/>
              </a:spcBef>
              <a:spcAft>
                <a:spcPts val="0"/>
              </a:spcAft>
              <a:buClr>
                <a:srgbClr val="F9F9F9"/>
              </a:buClr>
              <a:buSzPts val="1000"/>
              <a:buFont typeface="Arial"/>
              <a:buNone/>
              <a:defRPr sz="1000" b="0" i="0" u="none" strike="noStrike" cap="none">
                <a:solidFill>
                  <a:srgbClr val="F9F9F9"/>
                </a:solidFill>
                <a:latin typeface="Arial"/>
                <a:ea typeface="Arial"/>
                <a:cs typeface="Arial"/>
                <a:sym typeface="Arial"/>
              </a:defRPr>
            </a:lvl6pPr>
            <a:lvl7pPr marL="0" marR="0" lvl="6" indent="0" algn="r" rtl="0">
              <a:lnSpc>
                <a:spcPct val="100000"/>
              </a:lnSpc>
              <a:spcBef>
                <a:spcPts val="0"/>
              </a:spcBef>
              <a:spcAft>
                <a:spcPts val="0"/>
              </a:spcAft>
              <a:buClr>
                <a:srgbClr val="F9F9F9"/>
              </a:buClr>
              <a:buSzPts val="1000"/>
              <a:buFont typeface="Arial"/>
              <a:buNone/>
              <a:defRPr sz="1000" b="0" i="0" u="none" strike="noStrike" cap="none">
                <a:solidFill>
                  <a:srgbClr val="F9F9F9"/>
                </a:solidFill>
                <a:latin typeface="Arial"/>
                <a:ea typeface="Arial"/>
                <a:cs typeface="Arial"/>
                <a:sym typeface="Arial"/>
              </a:defRPr>
            </a:lvl7pPr>
            <a:lvl8pPr marL="0" marR="0" lvl="7" indent="0" algn="r" rtl="0">
              <a:lnSpc>
                <a:spcPct val="100000"/>
              </a:lnSpc>
              <a:spcBef>
                <a:spcPts val="0"/>
              </a:spcBef>
              <a:spcAft>
                <a:spcPts val="0"/>
              </a:spcAft>
              <a:buClr>
                <a:srgbClr val="F9F9F9"/>
              </a:buClr>
              <a:buSzPts val="1000"/>
              <a:buFont typeface="Arial"/>
              <a:buNone/>
              <a:defRPr sz="1000" b="0" i="0" u="none" strike="noStrike" cap="none">
                <a:solidFill>
                  <a:srgbClr val="F9F9F9"/>
                </a:solidFill>
                <a:latin typeface="Arial"/>
                <a:ea typeface="Arial"/>
                <a:cs typeface="Arial"/>
                <a:sym typeface="Arial"/>
              </a:defRPr>
            </a:lvl8pPr>
            <a:lvl9pPr marL="0" marR="0" lvl="8" indent="0" algn="r" rtl="0">
              <a:lnSpc>
                <a:spcPct val="100000"/>
              </a:lnSpc>
              <a:spcBef>
                <a:spcPts val="0"/>
              </a:spcBef>
              <a:spcAft>
                <a:spcPts val="0"/>
              </a:spcAft>
              <a:buClr>
                <a:srgbClr val="F9F9F9"/>
              </a:buClr>
              <a:buSzPts val="1000"/>
              <a:buFont typeface="Arial"/>
              <a:buNone/>
              <a:defRPr sz="1000" b="0" i="0" u="none" strike="noStrike" cap="none">
                <a:solidFill>
                  <a:srgbClr val="F9F9F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9" name="Google Shape;9;p78"/>
          <p:cNvPicPr preferRelativeResize="0"/>
          <p:nvPr/>
        </p:nvPicPr>
        <p:blipFill rotWithShape="1">
          <a:blip r:embed="rId9">
            <a:alphaModFix/>
          </a:blip>
          <a:srcRect/>
          <a:stretch/>
        </p:blipFill>
        <p:spPr>
          <a:xfrm>
            <a:off x="7893022" y="4164026"/>
            <a:ext cx="1203852" cy="93359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Shape 5"/>
        <p:cNvGrpSpPr/>
        <p:nvPr/>
      </p:nvGrpSpPr>
      <p:grpSpPr>
        <a:xfrm>
          <a:off x="0" y="0"/>
          <a:ext cx="0" cy="0"/>
          <a:chOff x="0" y="0"/>
          <a:chExt cx="0" cy="0"/>
        </a:xfrm>
      </p:grpSpPr>
      <p:sp>
        <p:nvSpPr>
          <p:cNvPr id="6" name="Google Shape;6;p15"/>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9pPr>
          </a:lstStyle>
          <a:p>
            <a:endParaRPr/>
          </a:p>
        </p:txBody>
      </p:sp>
      <p:sp>
        <p:nvSpPr>
          <p:cNvPr id="7" name="Google Shape;7;p15"/>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15000"/>
              </a:lnSpc>
              <a:spcBef>
                <a:spcPts val="1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15000"/>
              </a:lnSpc>
              <a:spcBef>
                <a:spcPts val="1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15000"/>
              </a:lnSpc>
              <a:spcBef>
                <a:spcPts val="1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15000"/>
              </a:lnSpc>
              <a:spcBef>
                <a:spcPts val="1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15000"/>
              </a:lnSpc>
              <a:spcBef>
                <a:spcPts val="1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15000"/>
              </a:lnSpc>
              <a:spcBef>
                <a:spcPts val="1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15000"/>
              </a:lnSpc>
              <a:spcBef>
                <a:spcPts val="1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15000"/>
              </a:lnSpc>
              <a:spcBef>
                <a:spcPts val="1600"/>
              </a:spcBef>
              <a:spcAft>
                <a:spcPts val="160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 name="Google Shape;8;p15"/>
          <p:cNvSpPr txBox="1">
            <a:spLocks noGrp="1"/>
          </p:cNvSpPr>
          <p:nvPr>
            <p:ph type="sldNum" idx="12"/>
          </p:nvPr>
        </p:nvSpPr>
        <p:spPr>
          <a:xfrm>
            <a:off x="-8" y="4749898"/>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F9F9F9"/>
              </a:buClr>
              <a:buSzPts val="1000"/>
              <a:buFont typeface="Arial"/>
              <a:buNone/>
              <a:defRPr sz="1000" b="0" i="0" u="none" strike="noStrike" cap="none">
                <a:solidFill>
                  <a:srgbClr val="F9F9F9"/>
                </a:solidFill>
                <a:latin typeface="Arial"/>
                <a:ea typeface="Arial"/>
                <a:cs typeface="Arial"/>
                <a:sym typeface="Arial"/>
              </a:defRPr>
            </a:lvl1pPr>
            <a:lvl2pPr marL="0" marR="0" lvl="1" indent="0" algn="r" rtl="0">
              <a:lnSpc>
                <a:spcPct val="100000"/>
              </a:lnSpc>
              <a:spcBef>
                <a:spcPts val="0"/>
              </a:spcBef>
              <a:spcAft>
                <a:spcPts val="0"/>
              </a:spcAft>
              <a:buClr>
                <a:srgbClr val="F9F9F9"/>
              </a:buClr>
              <a:buSzPts val="1000"/>
              <a:buFont typeface="Arial"/>
              <a:buNone/>
              <a:defRPr sz="1000" b="0" i="0" u="none" strike="noStrike" cap="none">
                <a:solidFill>
                  <a:srgbClr val="F9F9F9"/>
                </a:solidFill>
                <a:latin typeface="Arial"/>
                <a:ea typeface="Arial"/>
                <a:cs typeface="Arial"/>
                <a:sym typeface="Arial"/>
              </a:defRPr>
            </a:lvl2pPr>
            <a:lvl3pPr marL="0" marR="0" lvl="2" indent="0" algn="r" rtl="0">
              <a:lnSpc>
                <a:spcPct val="100000"/>
              </a:lnSpc>
              <a:spcBef>
                <a:spcPts val="0"/>
              </a:spcBef>
              <a:spcAft>
                <a:spcPts val="0"/>
              </a:spcAft>
              <a:buClr>
                <a:srgbClr val="F9F9F9"/>
              </a:buClr>
              <a:buSzPts val="1000"/>
              <a:buFont typeface="Arial"/>
              <a:buNone/>
              <a:defRPr sz="1000" b="0" i="0" u="none" strike="noStrike" cap="none">
                <a:solidFill>
                  <a:srgbClr val="F9F9F9"/>
                </a:solidFill>
                <a:latin typeface="Arial"/>
                <a:ea typeface="Arial"/>
                <a:cs typeface="Arial"/>
                <a:sym typeface="Arial"/>
              </a:defRPr>
            </a:lvl3pPr>
            <a:lvl4pPr marL="0" marR="0" lvl="3" indent="0" algn="r" rtl="0">
              <a:lnSpc>
                <a:spcPct val="100000"/>
              </a:lnSpc>
              <a:spcBef>
                <a:spcPts val="0"/>
              </a:spcBef>
              <a:spcAft>
                <a:spcPts val="0"/>
              </a:spcAft>
              <a:buClr>
                <a:srgbClr val="F9F9F9"/>
              </a:buClr>
              <a:buSzPts val="1000"/>
              <a:buFont typeface="Arial"/>
              <a:buNone/>
              <a:defRPr sz="1000" b="0" i="0" u="none" strike="noStrike" cap="none">
                <a:solidFill>
                  <a:srgbClr val="F9F9F9"/>
                </a:solidFill>
                <a:latin typeface="Arial"/>
                <a:ea typeface="Arial"/>
                <a:cs typeface="Arial"/>
                <a:sym typeface="Arial"/>
              </a:defRPr>
            </a:lvl4pPr>
            <a:lvl5pPr marL="0" marR="0" lvl="4" indent="0" algn="r" rtl="0">
              <a:lnSpc>
                <a:spcPct val="100000"/>
              </a:lnSpc>
              <a:spcBef>
                <a:spcPts val="0"/>
              </a:spcBef>
              <a:spcAft>
                <a:spcPts val="0"/>
              </a:spcAft>
              <a:buClr>
                <a:srgbClr val="F9F9F9"/>
              </a:buClr>
              <a:buSzPts val="1000"/>
              <a:buFont typeface="Arial"/>
              <a:buNone/>
              <a:defRPr sz="1000" b="0" i="0" u="none" strike="noStrike" cap="none">
                <a:solidFill>
                  <a:srgbClr val="F9F9F9"/>
                </a:solidFill>
                <a:latin typeface="Arial"/>
                <a:ea typeface="Arial"/>
                <a:cs typeface="Arial"/>
                <a:sym typeface="Arial"/>
              </a:defRPr>
            </a:lvl5pPr>
            <a:lvl6pPr marL="0" marR="0" lvl="5" indent="0" algn="r" rtl="0">
              <a:lnSpc>
                <a:spcPct val="100000"/>
              </a:lnSpc>
              <a:spcBef>
                <a:spcPts val="0"/>
              </a:spcBef>
              <a:spcAft>
                <a:spcPts val="0"/>
              </a:spcAft>
              <a:buClr>
                <a:srgbClr val="F9F9F9"/>
              </a:buClr>
              <a:buSzPts val="1000"/>
              <a:buFont typeface="Arial"/>
              <a:buNone/>
              <a:defRPr sz="1000" b="0" i="0" u="none" strike="noStrike" cap="none">
                <a:solidFill>
                  <a:srgbClr val="F9F9F9"/>
                </a:solidFill>
                <a:latin typeface="Arial"/>
                <a:ea typeface="Arial"/>
                <a:cs typeface="Arial"/>
                <a:sym typeface="Arial"/>
              </a:defRPr>
            </a:lvl6pPr>
            <a:lvl7pPr marL="0" marR="0" lvl="6" indent="0" algn="r" rtl="0">
              <a:lnSpc>
                <a:spcPct val="100000"/>
              </a:lnSpc>
              <a:spcBef>
                <a:spcPts val="0"/>
              </a:spcBef>
              <a:spcAft>
                <a:spcPts val="0"/>
              </a:spcAft>
              <a:buClr>
                <a:srgbClr val="F9F9F9"/>
              </a:buClr>
              <a:buSzPts val="1000"/>
              <a:buFont typeface="Arial"/>
              <a:buNone/>
              <a:defRPr sz="1000" b="0" i="0" u="none" strike="noStrike" cap="none">
                <a:solidFill>
                  <a:srgbClr val="F9F9F9"/>
                </a:solidFill>
                <a:latin typeface="Arial"/>
                <a:ea typeface="Arial"/>
                <a:cs typeface="Arial"/>
                <a:sym typeface="Arial"/>
              </a:defRPr>
            </a:lvl7pPr>
            <a:lvl8pPr marL="0" marR="0" lvl="7" indent="0" algn="r" rtl="0">
              <a:lnSpc>
                <a:spcPct val="100000"/>
              </a:lnSpc>
              <a:spcBef>
                <a:spcPts val="0"/>
              </a:spcBef>
              <a:spcAft>
                <a:spcPts val="0"/>
              </a:spcAft>
              <a:buClr>
                <a:srgbClr val="F9F9F9"/>
              </a:buClr>
              <a:buSzPts val="1000"/>
              <a:buFont typeface="Arial"/>
              <a:buNone/>
              <a:defRPr sz="1000" b="0" i="0" u="none" strike="noStrike" cap="none">
                <a:solidFill>
                  <a:srgbClr val="F9F9F9"/>
                </a:solidFill>
                <a:latin typeface="Arial"/>
                <a:ea typeface="Arial"/>
                <a:cs typeface="Arial"/>
                <a:sym typeface="Arial"/>
              </a:defRPr>
            </a:lvl8pPr>
            <a:lvl9pPr marL="0" marR="0" lvl="8" indent="0" algn="r" rtl="0">
              <a:lnSpc>
                <a:spcPct val="100000"/>
              </a:lnSpc>
              <a:spcBef>
                <a:spcPts val="0"/>
              </a:spcBef>
              <a:spcAft>
                <a:spcPts val="0"/>
              </a:spcAft>
              <a:buClr>
                <a:srgbClr val="F9F9F9"/>
              </a:buClr>
              <a:buSzPts val="1000"/>
              <a:buFont typeface="Arial"/>
              <a:buNone/>
              <a:defRPr sz="1000" b="0" i="0" u="none" strike="noStrike" cap="none">
                <a:solidFill>
                  <a:srgbClr val="F9F9F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pic>
        <p:nvPicPr>
          <p:cNvPr id="9" name="Google Shape;9;p15"/>
          <p:cNvPicPr preferRelativeResize="0"/>
          <p:nvPr/>
        </p:nvPicPr>
        <p:blipFill rotWithShape="1">
          <a:blip r:embed="rId3">
            <a:alphaModFix/>
          </a:blip>
          <a:srcRect/>
          <a:stretch/>
        </p:blipFill>
        <p:spPr>
          <a:xfrm>
            <a:off x="7893022" y="4164026"/>
            <a:ext cx="1203852" cy="933599"/>
          </a:xfrm>
          <a:prstGeom prst="rect">
            <a:avLst/>
          </a:prstGeom>
          <a:noFill/>
          <a:ln>
            <a:noFill/>
          </a:ln>
        </p:spPr>
      </p:pic>
      <p:sp>
        <p:nvSpPr>
          <p:cNvPr id="2" name="Date Placeholder 1">
            <a:extLst>
              <a:ext uri="{FF2B5EF4-FFF2-40B4-BE49-F238E27FC236}">
                <a16:creationId xmlns:a16="http://schemas.microsoft.com/office/drawing/2014/main" id="{914DBF7E-FB45-518C-F2D1-78B7DCD404DE}"/>
              </a:ext>
            </a:extLst>
          </p:cNvPr>
          <p:cNvSpPr>
            <a:spLocks noGrp="1"/>
          </p:cNvSpPr>
          <p:nvPr>
            <p:ph type="dt" sz="half" idx="2"/>
          </p:nvPr>
        </p:nvSpPr>
        <p:spPr>
          <a:xfrm>
            <a:off x="628650" y="4797744"/>
            <a:ext cx="2057400" cy="274637"/>
          </a:xfrm>
          <a:prstGeom prst="rect">
            <a:avLst/>
          </a:prstGeom>
        </p:spPr>
        <p:txBody>
          <a:bodyPr vert="horz" lIns="91440" tIns="45720" rIns="91440" bIns="45720" rtlCol="0" anchor="ctr"/>
          <a:lstStyle>
            <a:lvl1pPr algn="l">
              <a:defRPr sz="1200">
                <a:solidFill>
                  <a:schemeClr val="bg1"/>
                </a:solidFill>
              </a:defRPr>
            </a:lvl1pPr>
          </a:lstStyle>
          <a:p>
            <a:r>
              <a:rPr lang="en-US"/>
              <a:t>April 2023</a:t>
            </a:r>
          </a:p>
        </p:txBody>
      </p:sp>
    </p:spTree>
  </p:cSld>
  <p:clrMap bg1="lt1" tx1="dk1" bg2="dk2" tx2="lt2" accent1="accent1" accent2="accent2" accent3="accent3" accent4="accent4" accent5="accent5" accent6="accent6" hlink="hlink" folHlink="folHlink"/>
  <p:sldLayoutIdLst>
    <p:sldLayoutId id="214748372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319"/>
            <a:ext cx="4114800" cy="571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800100"/>
            <a:ext cx="4114800" cy="22629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3178176"/>
            <a:ext cx="1066800" cy="182563"/>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pPr/>
              <a:t>9/25/2024</a:t>
            </a:fld>
            <a:endParaRPr lang="en-US"/>
          </a:p>
        </p:txBody>
      </p:sp>
      <p:sp>
        <p:nvSpPr>
          <p:cNvPr id="5" name="Footer Placeholder 4"/>
          <p:cNvSpPr>
            <a:spLocks noGrp="1"/>
          </p:cNvSpPr>
          <p:nvPr>
            <p:ph type="ftr" sz="quarter" idx="3"/>
          </p:nvPr>
        </p:nvSpPr>
        <p:spPr>
          <a:xfrm>
            <a:off x="1562100" y="3178176"/>
            <a:ext cx="1447800" cy="182563"/>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276600" y="3178176"/>
            <a:ext cx="1066800" cy="182563"/>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972CE"/>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71900" y="738726"/>
            <a:ext cx="8222100" cy="767699"/>
          </a:xfrm>
          <a:prstGeom prst="rect">
            <a:avLst/>
          </a:prstGeom>
          <a:noFill/>
          <a:ln>
            <a:noFill/>
          </a:ln>
        </p:spPr>
        <p:txBody>
          <a:bodyPr lIns="91425" tIns="91425" rIns="91425" bIns="91425" anchor="b" anchorCtr="0"/>
          <a:lstStyle>
            <a:lvl1pPr>
              <a:spcBef>
                <a:spcPts val="0"/>
              </a:spcBef>
              <a:buClr>
                <a:schemeClr val="lt1"/>
              </a:buClr>
              <a:buSzPct val="100000"/>
              <a:buFont typeface="Oswald"/>
              <a:buNone/>
              <a:defRPr sz="3200">
                <a:solidFill>
                  <a:schemeClr val="lt1"/>
                </a:solidFill>
                <a:latin typeface="Oswald"/>
                <a:ea typeface="Oswald"/>
                <a:cs typeface="Oswald"/>
                <a:sym typeface="Oswald"/>
              </a:defRPr>
            </a:lvl1pPr>
            <a:lvl2pPr>
              <a:spcBef>
                <a:spcPts val="0"/>
              </a:spcBef>
              <a:buClr>
                <a:schemeClr val="lt1"/>
              </a:buClr>
              <a:buSzPct val="100000"/>
              <a:buFont typeface="Oswald"/>
              <a:buNone/>
              <a:defRPr sz="3200">
                <a:solidFill>
                  <a:schemeClr val="lt1"/>
                </a:solidFill>
                <a:latin typeface="Oswald"/>
                <a:ea typeface="Oswald"/>
                <a:cs typeface="Oswald"/>
                <a:sym typeface="Oswald"/>
              </a:defRPr>
            </a:lvl2pPr>
            <a:lvl3pPr>
              <a:spcBef>
                <a:spcPts val="0"/>
              </a:spcBef>
              <a:buClr>
                <a:schemeClr val="lt1"/>
              </a:buClr>
              <a:buSzPct val="100000"/>
              <a:buFont typeface="Oswald"/>
              <a:buNone/>
              <a:defRPr sz="3200">
                <a:solidFill>
                  <a:schemeClr val="lt1"/>
                </a:solidFill>
                <a:latin typeface="Oswald"/>
                <a:ea typeface="Oswald"/>
                <a:cs typeface="Oswald"/>
                <a:sym typeface="Oswald"/>
              </a:defRPr>
            </a:lvl3pPr>
            <a:lvl4pPr>
              <a:spcBef>
                <a:spcPts val="0"/>
              </a:spcBef>
              <a:buClr>
                <a:schemeClr val="lt1"/>
              </a:buClr>
              <a:buSzPct val="100000"/>
              <a:buFont typeface="Oswald"/>
              <a:buNone/>
              <a:defRPr sz="3200">
                <a:solidFill>
                  <a:schemeClr val="lt1"/>
                </a:solidFill>
                <a:latin typeface="Oswald"/>
                <a:ea typeface="Oswald"/>
                <a:cs typeface="Oswald"/>
                <a:sym typeface="Oswald"/>
              </a:defRPr>
            </a:lvl4pPr>
            <a:lvl5pPr>
              <a:spcBef>
                <a:spcPts val="0"/>
              </a:spcBef>
              <a:buClr>
                <a:schemeClr val="lt1"/>
              </a:buClr>
              <a:buSzPct val="100000"/>
              <a:buFont typeface="Oswald"/>
              <a:buNone/>
              <a:defRPr sz="3200">
                <a:solidFill>
                  <a:schemeClr val="lt1"/>
                </a:solidFill>
                <a:latin typeface="Oswald"/>
                <a:ea typeface="Oswald"/>
                <a:cs typeface="Oswald"/>
                <a:sym typeface="Oswald"/>
              </a:defRPr>
            </a:lvl5pPr>
            <a:lvl6pPr>
              <a:spcBef>
                <a:spcPts val="0"/>
              </a:spcBef>
              <a:buClr>
                <a:schemeClr val="lt1"/>
              </a:buClr>
              <a:buSzPct val="100000"/>
              <a:buFont typeface="Oswald"/>
              <a:buNone/>
              <a:defRPr sz="3200">
                <a:solidFill>
                  <a:schemeClr val="lt1"/>
                </a:solidFill>
                <a:latin typeface="Oswald"/>
                <a:ea typeface="Oswald"/>
                <a:cs typeface="Oswald"/>
                <a:sym typeface="Oswald"/>
              </a:defRPr>
            </a:lvl6pPr>
            <a:lvl7pPr>
              <a:spcBef>
                <a:spcPts val="0"/>
              </a:spcBef>
              <a:buClr>
                <a:schemeClr val="lt1"/>
              </a:buClr>
              <a:buSzPct val="100000"/>
              <a:buFont typeface="Oswald"/>
              <a:buNone/>
              <a:defRPr sz="3200">
                <a:solidFill>
                  <a:schemeClr val="lt1"/>
                </a:solidFill>
                <a:latin typeface="Oswald"/>
                <a:ea typeface="Oswald"/>
                <a:cs typeface="Oswald"/>
                <a:sym typeface="Oswald"/>
              </a:defRPr>
            </a:lvl7pPr>
            <a:lvl8pPr>
              <a:spcBef>
                <a:spcPts val="0"/>
              </a:spcBef>
              <a:buClr>
                <a:schemeClr val="lt1"/>
              </a:buClr>
              <a:buSzPct val="100000"/>
              <a:buFont typeface="Oswald"/>
              <a:buNone/>
              <a:defRPr sz="3200">
                <a:solidFill>
                  <a:schemeClr val="lt1"/>
                </a:solidFill>
                <a:latin typeface="Oswald"/>
                <a:ea typeface="Oswald"/>
                <a:cs typeface="Oswald"/>
                <a:sym typeface="Oswald"/>
              </a:defRPr>
            </a:lvl8pPr>
            <a:lvl9pPr>
              <a:spcBef>
                <a:spcPts val="0"/>
              </a:spcBef>
              <a:buClr>
                <a:schemeClr val="lt1"/>
              </a:buClr>
              <a:buSzPct val="100000"/>
              <a:buFont typeface="Oswald"/>
              <a:buNone/>
              <a:defRPr sz="3200">
                <a:solidFill>
                  <a:schemeClr val="lt1"/>
                </a:solidFill>
                <a:latin typeface="Oswald"/>
                <a:ea typeface="Oswald"/>
                <a:cs typeface="Oswald"/>
                <a:sym typeface="Oswald"/>
              </a:defRPr>
            </a:lvl9pPr>
          </a:lstStyle>
          <a:p>
            <a:endParaRPr/>
          </a:p>
        </p:txBody>
      </p:sp>
      <p:sp>
        <p:nvSpPr>
          <p:cNvPr id="6" name="Shape 6"/>
          <p:cNvSpPr txBox="1">
            <a:spLocks noGrp="1"/>
          </p:cNvSpPr>
          <p:nvPr>
            <p:ph type="body" idx="1"/>
          </p:nvPr>
        </p:nvSpPr>
        <p:spPr>
          <a:xfrm>
            <a:off x="471900" y="1919075"/>
            <a:ext cx="8222100" cy="2710200"/>
          </a:xfrm>
          <a:prstGeom prst="rect">
            <a:avLst/>
          </a:prstGeom>
          <a:noFill/>
          <a:ln>
            <a:noFill/>
          </a:ln>
        </p:spPr>
        <p:txBody>
          <a:bodyPr lIns="91425" tIns="91425" rIns="91425" bIns="91425" anchor="t" anchorCtr="0"/>
          <a:lstStyle>
            <a:lvl1pPr>
              <a:lnSpc>
                <a:spcPct val="115000"/>
              </a:lnSpc>
              <a:spcBef>
                <a:spcPts val="0"/>
              </a:spcBef>
              <a:spcAft>
                <a:spcPts val="1600"/>
              </a:spcAft>
              <a:buSzPct val="100000"/>
              <a:buFont typeface="Droid Sans"/>
              <a:defRPr sz="1800">
                <a:latin typeface="Droid Sans"/>
                <a:ea typeface="Droid Sans"/>
                <a:cs typeface="Droid Sans"/>
                <a:sym typeface="Droid Sans"/>
              </a:defRPr>
            </a:lvl1pPr>
            <a:lvl2pPr>
              <a:lnSpc>
                <a:spcPct val="115000"/>
              </a:lnSpc>
              <a:spcBef>
                <a:spcPts val="0"/>
              </a:spcBef>
              <a:spcAft>
                <a:spcPts val="1600"/>
              </a:spcAft>
              <a:buFont typeface="Droid Sans"/>
              <a:defRPr>
                <a:latin typeface="Droid Sans"/>
                <a:ea typeface="Droid Sans"/>
                <a:cs typeface="Droid Sans"/>
                <a:sym typeface="Droid Sans"/>
              </a:defRPr>
            </a:lvl2pPr>
            <a:lvl3pPr>
              <a:lnSpc>
                <a:spcPct val="115000"/>
              </a:lnSpc>
              <a:spcBef>
                <a:spcPts val="0"/>
              </a:spcBef>
              <a:spcAft>
                <a:spcPts val="1600"/>
              </a:spcAft>
              <a:buFont typeface="Droid Sans"/>
              <a:defRPr>
                <a:latin typeface="Droid Sans"/>
                <a:ea typeface="Droid Sans"/>
                <a:cs typeface="Droid Sans"/>
                <a:sym typeface="Droid Sans"/>
              </a:defRPr>
            </a:lvl3pPr>
            <a:lvl4pPr>
              <a:lnSpc>
                <a:spcPct val="115000"/>
              </a:lnSpc>
              <a:spcBef>
                <a:spcPts val="0"/>
              </a:spcBef>
              <a:spcAft>
                <a:spcPts val="1600"/>
              </a:spcAft>
              <a:buFont typeface="Droid Sans"/>
              <a:defRPr>
                <a:latin typeface="Droid Sans"/>
                <a:ea typeface="Droid Sans"/>
                <a:cs typeface="Droid Sans"/>
                <a:sym typeface="Droid Sans"/>
              </a:defRPr>
            </a:lvl4pPr>
            <a:lvl5pPr>
              <a:lnSpc>
                <a:spcPct val="115000"/>
              </a:lnSpc>
              <a:spcBef>
                <a:spcPts val="0"/>
              </a:spcBef>
              <a:spcAft>
                <a:spcPts val="1600"/>
              </a:spcAft>
              <a:buFont typeface="Droid Sans"/>
              <a:defRPr>
                <a:latin typeface="Droid Sans"/>
                <a:ea typeface="Droid Sans"/>
                <a:cs typeface="Droid Sans"/>
                <a:sym typeface="Droid Sans"/>
              </a:defRPr>
            </a:lvl5pPr>
            <a:lvl6pPr>
              <a:lnSpc>
                <a:spcPct val="115000"/>
              </a:lnSpc>
              <a:spcBef>
                <a:spcPts val="0"/>
              </a:spcBef>
              <a:spcAft>
                <a:spcPts val="1600"/>
              </a:spcAft>
              <a:buFont typeface="Droid Sans"/>
              <a:defRPr>
                <a:latin typeface="Droid Sans"/>
                <a:ea typeface="Droid Sans"/>
                <a:cs typeface="Droid Sans"/>
                <a:sym typeface="Droid Sans"/>
              </a:defRPr>
            </a:lvl6pPr>
            <a:lvl7pPr>
              <a:lnSpc>
                <a:spcPct val="115000"/>
              </a:lnSpc>
              <a:spcBef>
                <a:spcPts val="0"/>
              </a:spcBef>
              <a:spcAft>
                <a:spcPts val="1600"/>
              </a:spcAft>
              <a:buFont typeface="Droid Sans"/>
              <a:defRPr>
                <a:latin typeface="Droid Sans"/>
                <a:ea typeface="Droid Sans"/>
                <a:cs typeface="Droid Sans"/>
                <a:sym typeface="Droid Sans"/>
              </a:defRPr>
            </a:lvl7pPr>
            <a:lvl8pPr>
              <a:lnSpc>
                <a:spcPct val="115000"/>
              </a:lnSpc>
              <a:spcBef>
                <a:spcPts val="0"/>
              </a:spcBef>
              <a:spcAft>
                <a:spcPts val="1600"/>
              </a:spcAft>
              <a:buFont typeface="Droid Sans"/>
              <a:defRPr>
                <a:latin typeface="Droid Sans"/>
                <a:ea typeface="Droid Sans"/>
                <a:cs typeface="Droid Sans"/>
                <a:sym typeface="Droid Sans"/>
              </a:defRPr>
            </a:lvl8pPr>
            <a:lvl9pPr>
              <a:lnSpc>
                <a:spcPct val="115000"/>
              </a:lnSpc>
              <a:spcBef>
                <a:spcPts val="0"/>
              </a:spcBef>
              <a:spcAft>
                <a:spcPts val="1600"/>
              </a:spcAft>
              <a:buFont typeface="Droid Sans"/>
              <a:defRPr>
                <a:latin typeface="Droid Sans"/>
                <a:ea typeface="Droid Sans"/>
                <a:cs typeface="Droid Sans"/>
                <a:sym typeface="Droid Sans"/>
              </a:defRPr>
            </a:lvl9pPr>
          </a:lstStyle>
          <a:p>
            <a:endParaRPr/>
          </a:p>
        </p:txBody>
      </p:sp>
      <p:sp>
        <p:nvSpPr>
          <p:cNvPr id="7" name="Shape 7"/>
          <p:cNvSpPr txBox="1">
            <a:spLocks noGrp="1"/>
          </p:cNvSpPr>
          <p:nvPr>
            <p:ph type="sldNum" idx="12"/>
          </p:nvPr>
        </p:nvSpPr>
        <p:spPr>
          <a:xfrm>
            <a:off x="-7" y="4749898"/>
            <a:ext cx="548699" cy="393600"/>
          </a:xfrm>
          <a:prstGeom prst="rect">
            <a:avLst/>
          </a:prstGeom>
          <a:noFill/>
          <a:ln>
            <a:noFill/>
          </a:ln>
        </p:spPr>
        <p:txBody>
          <a:bodyPr lIns="91425" tIns="91425" rIns="91425" bIns="91425" anchor="ctr" anchorCtr="0">
            <a:noAutofit/>
          </a:bodyPr>
          <a:lstStyle/>
          <a:p>
            <a:pPr algn="r">
              <a:spcBef>
                <a:spcPts val="0"/>
              </a:spcBef>
              <a:buNone/>
            </a:pPr>
            <a:fld id="{00000000-1234-1234-1234-123412341234}" type="slidenum">
              <a:rPr lang="en" sz="1000">
                <a:solidFill>
                  <a:srgbClr val="F9F9F9"/>
                </a:solidFill>
                <a:latin typeface="Droid Sans"/>
                <a:ea typeface="Droid Sans"/>
                <a:cs typeface="Droid Sans"/>
                <a:sym typeface="Droid Sans"/>
              </a:rPr>
              <a:pPr algn="r">
                <a:spcBef>
                  <a:spcPts val="0"/>
                </a:spcBef>
                <a:buNone/>
              </a:pPr>
              <a:t>‹#›</a:t>
            </a:fld>
            <a:endParaRPr lang="en" sz="1000">
              <a:solidFill>
                <a:srgbClr val="F9F9F9"/>
              </a:solidFill>
              <a:latin typeface="Droid Sans"/>
              <a:ea typeface="Droid Sans"/>
              <a:cs typeface="Droid Sans"/>
              <a:sym typeface="Droid Sans"/>
            </a:endParaRPr>
          </a:p>
        </p:txBody>
      </p:sp>
      <p:pic>
        <p:nvPicPr>
          <p:cNvPr id="8" name="Shape 8"/>
          <p:cNvPicPr preferRelativeResize="0"/>
          <p:nvPr/>
        </p:nvPicPr>
        <p:blipFill>
          <a:blip r:embed="rId3">
            <a:alphaModFix/>
          </a:blip>
          <a:stretch>
            <a:fillRect/>
          </a:stretch>
        </p:blipFill>
        <p:spPr>
          <a:xfrm>
            <a:off x="7893022" y="4164026"/>
            <a:ext cx="1203852" cy="93359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26" r:id="rId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30943" y="1053427"/>
            <a:ext cx="8192929" cy="492443"/>
          </a:xfrm>
          <a:prstGeom prst="rect">
            <a:avLst/>
          </a:prstGeom>
        </p:spPr>
        <p:txBody>
          <a:bodyPr wrap="square" lIns="0" tIns="0" rIns="0" bIns="0">
            <a:spAutoFit/>
          </a:bodyPr>
          <a:lstStyle>
            <a:lvl1pPr>
              <a:defRPr sz="3200" b="1" i="0">
                <a:solidFill>
                  <a:schemeClr val="bg1"/>
                </a:solidFill>
                <a:latin typeface="Arial"/>
                <a:cs typeface="Arial"/>
              </a:defRPr>
            </a:lvl1pPr>
          </a:lstStyle>
          <a:p>
            <a:endParaRPr/>
          </a:p>
        </p:txBody>
      </p:sp>
      <p:sp>
        <p:nvSpPr>
          <p:cNvPr id="3" name="Holder 3"/>
          <p:cNvSpPr>
            <a:spLocks noGrp="1"/>
          </p:cNvSpPr>
          <p:nvPr>
            <p:ph type="body" idx="1"/>
          </p:nvPr>
        </p:nvSpPr>
        <p:spPr>
          <a:xfrm>
            <a:off x="2569528" y="1931880"/>
            <a:ext cx="3685223" cy="307777"/>
          </a:xfrm>
          <a:prstGeom prst="rect">
            <a:avLst/>
          </a:prstGeom>
        </p:spPr>
        <p:txBody>
          <a:bodyPr wrap="square" lIns="0" tIns="0" rIns="0" bIns="0">
            <a:spAutoFit/>
          </a:bodyPr>
          <a:lstStyle>
            <a:lvl1pPr>
              <a:defRPr sz="2000" b="1" i="0">
                <a:solidFill>
                  <a:schemeClr val="bg1"/>
                </a:solidFill>
                <a:latin typeface="Arial"/>
                <a:cs typeface="Arial"/>
              </a:defRPr>
            </a:lvl1pPr>
          </a:lstStyle>
          <a:p>
            <a:endParaRPr/>
          </a:p>
        </p:txBody>
      </p:sp>
      <p:sp>
        <p:nvSpPr>
          <p:cNvPr id="4" name="Holder 4"/>
          <p:cNvSpPr>
            <a:spLocks noGrp="1"/>
          </p:cNvSpPr>
          <p:nvPr>
            <p:ph type="ftr" sz="quarter" idx="5"/>
          </p:nvPr>
        </p:nvSpPr>
        <p:spPr>
          <a:xfrm>
            <a:off x="3108960" y="4783455"/>
            <a:ext cx="2926080" cy="215444"/>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5"/>
            <a:ext cx="2103120" cy="215444"/>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9/25/2024</a:t>
            </a:fld>
            <a:endParaRPr lang="en-US"/>
          </a:p>
        </p:txBody>
      </p:sp>
      <p:sp>
        <p:nvSpPr>
          <p:cNvPr id="6" name="Holder 6"/>
          <p:cNvSpPr>
            <a:spLocks noGrp="1"/>
          </p:cNvSpPr>
          <p:nvPr>
            <p:ph type="sldNum" sz="quarter" idx="7"/>
          </p:nvPr>
        </p:nvSpPr>
        <p:spPr>
          <a:xfrm>
            <a:off x="8301418" y="4848739"/>
            <a:ext cx="183356" cy="232436"/>
          </a:xfrm>
          <a:prstGeom prst="rect">
            <a:avLst/>
          </a:prstGeom>
        </p:spPr>
        <p:txBody>
          <a:bodyPr wrap="square" lIns="0" tIns="0" rIns="0" bIns="0">
            <a:spAutoFit/>
          </a:bodyPr>
          <a:lstStyle>
            <a:lvl1pPr>
              <a:defRPr sz="900" b="0" i="0">
                <a:solidFill>
                  <a:srgbClr val="888888"/>
                </a:solidFill>
                <a:latin typeface="Calibri"/>
                <a:cs typeface="Calibri"/>
              </a:defRPr>
            </a:lvl1pPr>
          </a:lstStyle>
          <a:p>
            <a:pPr marL="86678">
              <a:lnSpc>
                <a:spcPts val="930"/>
              </a:lnSpc>
            </a:pPr>
            <a:fld id="{81D60167-4931-47E6-BA6A-407CBD079E47}" type="slidenum">
              <a:rPr lang="en-US" spc="-38" smtClean="0"/>
              <a:pPr marL="86678">
                <a:lnSpc>
                  <a:spcPts val="930"/>
                </a:lnSpc>
              </a:pPr>
              <a:t>‹#›</a:t>
            </a:fld>
            <a:endParaRPr lang="en-US" spc="-38"/>
          </a:p>
        </p:txBody>
      </p:sp>
    </p:spTree>
    <p:extLst>
      <p:ext uri="{BB962C8B-B14F-4D97-AF65-F5344CB8AC3E}">
        <p14:creationId xmlns:p14="http://schemas.microsoft.com/office/powerpoint/2010/main" val="569616893"/>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Lst>
  <p:txStyles>
    <p:titleStyle>
      <a:lvl1pPr>
        <a:defRPr>
          <a:latin typeface="+mj-lt"/>
          <a:ea typeface="+mj-ea"/>
          <a:cs typeface="+mj-cs"/>
        </a:defRPr>
      </a:lvl1pPr>
    </p:titleStyle>
    <p:body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bodyStyle>
    <p:other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18/10/relationships/comments" Target="../comments/modernComment_100_0.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microsoft.com/office/2018/10/relationships/comments" Target="../comments/modernComment_117_0.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www.hudexchange.info/homelessness-assistance/coc-esg-virtual-binders/coc-esg-homeless-eligibility/determining-and-documenting-disability/disability-definition/"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5.png"/><Relationship Id="rId4" Type="http://schemas.openxmlformats.org/officeDocument/2006/relationships/hyperlink" Target="https://openoregon.pressbooks.pub/families/chapter/learning-dispositions/"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hyperlink" Target="https://docs.google.com/document/d/15rlhuRnm5523tZEZU3UWmVckkkdk4BKkIXviyLezpLg/edit"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drive.google.com/file/d/1cjQvLFLE1wNANyb4oywVof0eMdgy0ghr/view?usp=sharing"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hyperlink" Target="https://drive.google.com/file/d/1ksF19Iby_Svp5FIMGeiBw3eRDO9Z0eCS/view?usp=sharin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hyperlink" Target="https://www.pikist.com/free-photo-sqztb"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hyperlink" Target="https://drive.google.com/file/d/1Y93G8ixQlkhbnPfjJTX911Sv1nZI_kj8/view?usp=sharing"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s://drive.google.com/file/d/1snK_3OKeaKtouE3RrdVsWKRDPtymGq4-/view?usp=sharing" TargetMode="External"/><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8.xml.rels><?xml version="1.0" encoding="UTF-8" standalone="yes"?>
<Relationships xmlns="http://schemas.openxmlformats.org/package/2006/relationships"><Relationship Id="rId3" Type="http://schemas.openxmlformats.org/officeDocument/2006/relationships/hyperlink" Target="https://drive.google.com/file/d/1Xx2sbpsXOcjelwCq38BJlIVuCjavLDWL/view?usp=sharing" TargetMode="External"/><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0.xml"/><Relationship Id="rId1" Type="http://schemas.openxmlformats.org/officeDocument/2006/relationships/slideLayout" Target="../slideLayouts/slideLayout5.xml"/><Relationship Id="rId4" Type="http://schemas.openxmlformats.org/officeDocument/2006/relationships/image" Target="../media/image25.svg"/></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image" Target="../media/image25.svg"/></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2.xml"/><Relationship Id="rId1" Type="http://schemas.openxmlformats.org/officeDocument/2006/relationships/slideLayout" Target="../slideLayouts/slideLayout5.xml"/><Relationship Id="rId4" Type="http://schemas.openxmlformats.org/officeDocument/2006/relationships/image" Target="../media/image25.svg"/></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image" Target="../media/image25.sv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hyperlink" Target="https://drive.google.com/file/d/1fBDCVQKHJ2DpkfPCcdRe4hAJUsbN86ts/view?usp=sharing" TargetMode="External"/><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hyperlink" Target="https://www.hudexchange.info/homelessness-assistance/coc-esg-virtual-binders/coc-program-components/permanent-housing/rapid-re-housing/#:~:text=RRH%20is%20permanent%20housing%20that,services%20to%20households%20experiencing%20homelessness." TargetMode="External"/><Relationship Id="rId2" Type="http://schemas.openxmlformats.org/officeDocument/2006/relationships/notesSlide" Target="../notesSlides/notesSlide47.xml"/><Relationship Id="rId1" Type="http://schemas.openxmlformats.org/officeDocument/2006/relationships/slideLayout" Target="../slideLayouts/slideLayout4.xml"/><Relationship Id="rId4" Type="http://schemas.openxmlformats.org/officeDocument/2006/relationships/hyperlink" Target="https://www.hudexchange.info/homelessness-assistance/coc-esg-virtual-binders/coc-eligible-activities/coc-rental-assistance/"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0.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hyperlink" Target="mailto:tbible@sacstepsforward.org"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hyperlink" Target="https://drive.google.com/drive/folders/1Ag8ipumnQpcELxSU9C4OOyXVhy6wpOgE?usp=share_link" TargetMode="Externa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9" name="Google Shape;69;p8"/>
          <p:cNvSpPr txBox="1">
            <a:spLocks noGrp="1"/>
          </p:cNvSpPr>
          <p:nvPr>
            <p:ph type="ctrTitle"/>
          </p:nvPr>
        </p:nvSpPr>
        <p:spPr>
          <a:xfrm>
            <a:off x="376011" y="1156008"/>
            <a:ext cx="7164161" cy="1415742"/>
          </a:xfrm>
          <a:prstGeom prst="rect">
            <a:avLst/>
          </a:prstGeom>
          <a:noFill/>
          <a:ln>
            <a:noFill/>
          </a:ln>
        </p:spPr>
        <p:txBody>
          <a:bodyPr spcFirstLastPara="1" wrap="square" lIns="91425" tIns="91425" rIns="91425" bIns="91425" anchor="b" anchorCtr="0">
            <a:spAutoFit/>
          </a:bodyPr>
          <a:lstStyle/>
          <a:p>
            <a:r>
              <a:rPr lang="en" sz="4000">
                <a:latin typeface="Oswald" panose="00000500000000000000" pitchFamily="2" charset="0"/>
              </a:rPr>
              <a:t>Coordinated Access System (CAS) Housing Referral Process</a:t>
            </a:r>
          </a:p>
        </p:txBody>
      </p:sp>
      <p:sp>
        <p:nvSpPr>
          <p:cNvPr id="2" name="TextBox 1">
            <a:extLst>
              <a:ext uri="{FF2B5EF4-FFF2-40B4-BE49-F238E27FC236}">
                <a16:creationId xmlns:a16="http://schemas.microsoft.com/office/drawing/2014/main" id="{C321D92E-3B19-002F-779E-E21F249307B0}"/>
              </a:ext>
            </a:extLst>
          </p:cNvPr>
          <p:cNvSpPr txBox="1"/>
          <p:nvPr/>
        </p:nvSpPr>
        <p:spPr>
          <a:xfrm>
            <a:off x="877660" y="4082142"/>
            <a:ext cx="2743200"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a:solidFill>
                  <a:schemeClr val="bg1"/>
                </a:solidFill>
                <a:latin typeface="Oswald"/>
              </a:rPr>
              <a:t>September 2024 </a:t>
            </a:r>
          </a:p>
        </p:txBody>
      </p:sp>
    </p:spTree>
  </p:cSld>
  <p:clrMapOvr>
    <a:masterClrMapping/>
  </p:clrMapOvr>
  <p:extLst>
    <p:ext uri="{6950BFC3-D8DA-4A85-94F7-54DA5524770B}">
      <p188:commentRel xmlns:p188="http://schemas.microsoft.com/office/powerpoint/2018/8/main" r:id="rId3"/>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CF169A64-6BE5-EA9E-02A4-80CE5A989EC2}"/>
              </a:ext>
            </a:extLst>
          </p:cNvPr>
          <p:cNvSpPr/>
          <p:nvPr/>
        </p:nvSpPr>
        <p:spPr>
          <a:xfrm>
            <a:off x="3552103" y="2553820"/>
            <a:ext cx="4563835" cy="177164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4CD8D929-179A-240C-4BE4-121D621116D5}"/>
              </a:ext>
            </a:extLst>
          </p:cNvPr>
          <p:cNvSpPr/>
          <p:nvPr/>
        </p:nvSpPr>
        <p:spPr>
          <a:xfrm>
            <a:off x="3552103" y="635213"/>
            <a:ext cx="4563834" cy="1918605"/>
          </a:xfrm>
          <a:prstGeom prst="round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Google Shape;209;p11"/>
          <p:cNvSpPr txBox="1">
            <a:spLocks noGrp="1"/>
          </p:cNvSpPr>
          <p:nvPr>
            <p:ph type="title"/>
          </p:nvPr>
        </p:nvSpPr>
        <p:spPr>
          <a:xfrm>
            <a:off x="374634" y="2571750"/>
            <a:ext cx="2715300" cy="767700"/>
          </a:xfrm>
          <a:prstGeom prst="rect">
            <a:avLst/>
          </a:prstGeom>
          <a:noFill/>
          <a:ln>
            <a:noFill/>
          </a:ln>
        </p:spPr>
        <p:txBody>
          <a:bodyPr spcFirstLastPara="1" wrap="square" lIns="91425" tIns="91425" rIns="91425" bIns="91425" anchor="b" anchorCtr="0">
            <a:normAutofit fontScale="90000"/>
          </a:bodyPr>
          <a:lstStyle/>
          <a:p>
            <a:pPr marL="0" lvl="0" indent="0" rtl="0">
              <a:lnSpc>
                <a:spcPct val="100000"/>
              </a:lnSpc>
              <a:spcBef>
                <a:spcPts val="0"/>
              </a:spcBef>
              <a:spcAft>
                <a:spcPts val="0"/>
              </a:spcAft>
              <a:buSzPct val="111111"/>
              <a:buNone/>
            </a:pPr>
            <a:r>
              <a:rPr lang="en">
                <a:latin typeface="Oswald" panose="00000500000000000000" pitchFamily="2" charset="0"/>
              </a:rPr>
              <a:t>Essential</a:t>
            </a:r>
            <a:endParaRPr>
              <a:latin typeface="Oswald" panose="00000500000000000000" pitchFamily="2" charset="0"/>
            </a:endParaRPr>
          </a:p>
          <a:p>
            <a:pPr>
              <a:buSzPct val="111111"/>
            </a:pPr>
            <a:r>
              <a:rPr lang="en">
                <a:latin typeface="Oswald" panose="00000500000000000000" pitchFamily="2" charset="0"/>
              </a:rPr>
              <a:t>Elements of the Housing Referral Process</a:t>
            </a:r>
            <a:endParaRPr>
              <a:latin typeface="Oswald" panose="00000500000000000000" pitchFamily="2" charset="0"/>
            </a:endParaRPr>
          </a:p>
        </p:txBody>
      </p:sp>
      <p:sp>
        <p:nvSpPr>
          <p:cNvPr id="210" name="Google Shape;210;p11"/>
          <p:cNvSpPr txBox="1"/>
          <p:nvPr/>
        </p:nvSpPr>
        <p:spPr>
          <a:xfrm>
            <a:off x="4204653" y="254816"/>
            <a:ext cx="4564713" cy="4217613"/>
          </a:xfrm>
          <a:prstGeom prst="rect">
            <a:avLst/>
          </a:prstGeom>
          <a:noFill/>
          <a:ln>
            <a:noFill/>
          </a:ln>
        </p:spPr>
        <p:txBody>
          <a:bodyPr spcFirstLastPara="1" wrap="square" lIns="91425" tIns="91425" rIns="91425" bIns="91425" anchor="ctr" anchorCtr="0">
            <a:normAutofit/>
          </a:bodyPr>
          <a:lstStyle/>
          <a:p>
            <a:pPr marL="552450" indent="-457200">
              <a:lnSpc>
                <a:spcPct val="200000"/>
              </a:lnSpc>
              <a:buClr>
                <a:srgbClr val="002060"/>
              </a:buClr>
              <a:buSzPts val="2100"/>
              <a:buAutoNum type="arabicPeriod"/>
            </a:pPr>
            <a:r>
              <a:rPr lang="en" sz="1600">
                <a:solidFill>
                  <a:srgbClr val="002060"/>
                </a:solidFill>
              </a:rPr>
              <a:t>Access </a:t>
            </a:r>
            <a:endParaRPr lang="en-US" sz="1600">
              <a:solidFill>
                <a:srgbClr val="002060"/>
              </a:solidFill>
            </a:endParaRPr>
          </a:p>
          <a:p>
            <a:pPr marL="552450" indent="-457200">
              <a:lnSpc>
                <a:spcPct val="200000"/>
              </a:lnSpc>
              <a:buClr>
                <a:srgbClr val="002060"/>
              </a:buClr>
              <a:buSzPts val="2100"/>
              <a:buAutoNum type="arabicPeriod"/>
            </a:pPr>
            <a:r>
              <a:rPr lang="en" sz="1600">
                <a:solidFill>
                  <a:srgbClr val="002060"/>
                </a:solidFill>
              </a:rPr>
              <a:t>Assessment</a:t>
            </a:r>
          </a:p>
          <a:p>
            <a:pPr marL="552450" indent="-457200">
              <a:lnSpc>
                <a:spcPct val="200000"/>
              </a:lnSpc>
              <a:buClr>
                <a:srgbClr val="002060"/>
              </a:buClr>
              <a:buSzPts val="2100"/>
              <a:buAutoNum type="arabicPeriod"/>
            </a:pPr>
            <a:r>
              <a:rPr lang="en" sz="1600">
                <a:solidFill>
                  <a:srgbClr val="002060"/>
                </a:solidFill>
              </a:rPr>
              <a:t>Prioritization</a:t>
            </a:r>
            <a:endParaRPr lang="en-US" sz="1600" b="0" i="0" u="none" strike="noStrike" cap="none">
              <a:solidFill>
                <a:srgbClr val="002060"/>
              </a:solidFill>
              <a:latin typeface="Arial"/>
              <a:ea typeface="Arial"/>
              <a:cs typeface="Arial"/>
            </a:endParaRPr>
          </a:p>
          <a:p>
            <a:pPr marL="457200" indent="-361950">
              <a:lnSpc>
                <a:spcPct val="200000"/>
              </a:lnSpc>
              <a:buClr>
                <a:srgbClr val="002060"/>
              </a:buClr>
              <a:buSzPts val="2100"/>
              <a:buAutoNum type="arabicPeriod"/>
            </a:pPr>
            <a:r>
              <a:rPr lang="en" sz="1600">
                <a:solidFill>
                  <a:srgbClr val="002060"/>
                </a:solidFill>
              </a:rPr>
              <a:t>Verify required documents</a:t>
            </a:r>
          </a:p>
          <a:p>
            <a:pPr marL="457200" indent="-361950">
              <a:lnSpc>
                <a:spcPct val="200000"/>
              </a:lnSpc>
              <a:buClr>
                <a:srgbClr val="002060"/>
              </a:buClr>
              <a:buSzPts val="2100"/>
              <a:buAutoNum type="arabicPeriod"/>
            </a:pPr>
            <a:r>
              <a:rPr lang="en" sz="1600">
                <a:solidFill>
                  <a:srgbClr val="002060"/>
                </a:solidFill>
              </a:rPr>
              <a:t>Confirm Client </a:t>
            </a:r>
            <a:r>
              <a:rPr lang="en-US" sz="1600">
                <a:solidFill>
                  <a:srgbClr val="002060"/>
                </a:solidFill>
              </a:rPr>
              <a:t>Interest</a:t>
            </a:r>
            <a:r>
              <a:rPr lang="en" sz="1600">
                <a:solidFill>
                  <a:srgbClr val="002060"/>
                </a:solidFill>
              </a:rPr>
              <a:t> </a:t>
            </a:r>
          </a:p>
          <a:p>
            <a:pPr marL="457200" indent="-361950">
              <a:lnSpc>
                <a:spcPct val="200000"/>
              </a:lnSpc>
              <a:buClr>
                <a:srgbClr val="002060"/>
              </a:buClr>
              <a:buSzPts val="2100"/>
              <a:buAutoNum type="arabicPeriod"/>
            </a:pPr>
            <a:r>
              <a:rPr lang="en" sz="1600" b="0" i="0" u="none" strike="noStrike" cap="none">
                <a:solidFill>
                  <a:srgbClr val="002060"/>
                </a:solidFill>
                <a:latin typeface="Arial"/>
                <a:ea typeface="Arial"/>
                <a:cs typeface="Arial"/>
                <a:sym typeface="Arial"/>
              </a:rPr>
              <a:t>Referral Submissio</a:t>
            </a:r>
            <a:r>
              <a:rPr lang="en" sz="1600">
                <a:solidFill>
                  <a:srgbClr val="002060"/>
                </a:solidFill>
              </a:rPr>
              <a:t>n </a:t>
            </a:r>
            <a:endParaRPr sz="1600" b="0" i="0" u="none" strike="noStrike" cap="none">
              <a:solidFill>
                <a:srgbClr val="002060"/>
              </a:solidFill>
              <a:latin typeface="Arial"/>
              <a:ea typeface="Arial"/>
              <a:cs typeface="Arial"/>
            </a:endParaRPr>
          </a:p>
          <a:p>
            <a:pPr marL="457200" indent="-361950">
              <a:lnSpc>
                <a:spcPct val="200000"/>
              </a:lnSpc>
              <a:buClr>
                <a:srgbClr val="002060"/>
              </a:buClr>
              <a:buSzPts val="2100"/>
              <a:buAutoNum type="arabicPeriod"/>
            </a:pPr>
            <a:r>
              <a:rPr lang="en" sz="1600">
                <a:solidFill>
                  <a:srgbClr val="002060"/>
                </a:solidFill>
              </a:rPr>
              <a:t>CAS Housing Program Enrollment</a:t>
            </a:r>
            <a:endParaRPr sz="1600">
              <a:solidFill>
                <a:srgbClr val="002060"/>
              </a:solidFill>
            </a:endParaRPr>
          </a:p>
        </p:txBody>
      </p:sp>
      <p:sp>
        <p:nvSpPr>
          <p:cNvPr id="4" name="TextBox 3">
            <a:extLst>
              <a:ext uri="{FF2B5EF4-FFF2-40B4-BE49-F238E27FC236}">
                <a16:creationId xmlns:a16="http://schemas.microsoft.com/office/drawing/2014/main" id="{1424305D-896E-BD99-5300-42B93A48578D}"/>
              </a:ext>
            </a:extLst>
          </p:cNvPr>
          <p:cNvSpPr txBox="1"/>
          <p:nvPr/>
        </p:nvSpPr>
        <p:spPr>
          <a:xfrm>
            <a:off x="8115939" y="1272029"/>
            <a:ext cx="112667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F4B400"/>
                </a:solidFill>
              </a:rPr>
              <a:t>Referral Preparation</a:t>
            </a:r>
          </a:p>
        </p:txBody>
      </p:sp>
      <p:sp>
        <p:nvSpPr>
          <p:cNvPr id="6" name="TextBox 5">
            <a:extLst>
              <a:ext uri="{FF2B5EF4-FFF2-40B4-BE49-F238E27FC236}">
                <a16:creationId xmlns:a16="http://schemas.microsoft.com/office/drawing/2014/main" id="{CD8CB0B5-6930-0103-257A-86B4C5E5E842}"/>
              </a:ext>
            </a:extLst>
          </p:cNvPr>
          <p:cNvSpPr txBox="1"/>
          <p:nvPr/>
        </p:nvSpPr>
        <p:spPr>
          <a:xfrm>
            <a:off x="8115939" y="3141650"/>
            <a:ext cx="1126672"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accent2"/>
                </a:solidFill>
              </a:rPr>
              <a:t>Referral Process Start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214"/>
        <p:cNvGrpSpPr/>
        <p:nvPr/>
      </p:nvGrpSpPr>
      <p:grpSpPr>
        <a:xfrm>
          <a:off x="0" y="0"/>
          <a:ext cx="0" cy="0"/>
          <a:chOff x="0" y="0"/>
          <a:chExt cx="0" cy="0"/>
        </a:xfrm>
      </p:grpSpPr>
      <p:sp>
        <p:nvSpPr>
          <p:cNvPr id="2" name="Rectangle 1">
            <a:extLst>
              <a:ext uri="{FF2B5EF4-FFF2-40B4-BE49-F238E27FC236}">
                <a16:creationId xmlns:a16="http://schemas.microsoft.com/office/drawing/2014/main" id="{9140B137-A28A-7626-741B-25F21307194A}"/>
              </a:ext>
            </a:extLst>
          </p:cNvPr>
          <p:cNvSpPr/>
          <p:nvPr/>
        </p:nvSpPr>
        <p:spPr>
          <a:xfrm>
            <a:off x="167254" y="228600"/>
            <a:ext cx="3468773" cy="46863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Google Shape;215;p39"/>
          <p:cNvSpPr txBox="1">
            <a:spLocks noGrp="1"/>
          </p:cNvSpPr>
          <p:nvPr>
            <p:ph type="title"/>
          </p:nvPr>
        </p:nvSpPr>
        <p:spPr>
          <a:xfrm>
            <a:off x="290902" y="1843918"/>
            <a:ext cx="3221475" cy="1455663"/>
          </a:xfrm>
          <a:prstGeom prst="rect">
            <a:avLst/>
          </a:prstGeom>
          <a:noFill/>
          <a:ln>
            <a:noFill/>
          </a:ln>
        </p:spPr>
        <p:txBody>
          <a:bodyPr spcFirstLastPara="1" wrap="square" lIns="91425" tIns="91425" rIns="91425" bIns="91425" anchor="b" anchorCtr="0">
            <a:noAutofit/>
          </a:bodyPr>
          <a:lstStyle/>
          <a:p>
            <a:pPr marL="25400" lvl="0" algn="ctr" rtl="0">
              <a:lnSpc>
                <a:spcPct val="100000"/>
              </a:lnSpc>
              <a:spcBef>
                <a:spcPts val="0"/>
              </a:spcBef>
              <a:spcAft>
                <a:spcPts val="0"/>
              </a:spcAft>
              <a:buSzPts val="3200"/>
            </a:pPr>
            <a:r>
              <a:rPr lang="en" sz="4000">
                <a:solidFill>
                  <a:srgbClr val="002060"/>
                </a:solidFill>
                <a:latin typeface="Oswald" panose="00000500000000000000" pitchFamily="2" charset="0"/>
              </a:rPr>
              <a:t>Access in Sacramento</a:t>
            </a:r>
            <a:endParaRPr lang="en-US" sz="4000">
              <a:solidFill>
                <a:srgbClr val="002060"/>
              </a:solidFill>
              <a:latin typeface="Oswald" panose="00000500000000000000" pitchFamily="2" charset="0"/>
            </a:endParaRPr>
          </a:p>
        </p:txBody>
      </p:sp>
      <p:sp>
        <p:nvSpPr>
          <p:cNvPr id="216" name="Google Shape;216;p39"/>
          <p:cNvSpPr txBox="1">
            <a:spLocks noGrp="1"/>
          </p:cNvSpPr>
          <p:nvPr>
            <p:ph type="body" idx="1"/>
          </p:nvPr>
        </p:nvSpPr>
        <p:spPr>
          <a:xfrm>
            <a:off x="3950036" y="368782"/>
            <a:ext cx="5093421" cy="4572187"/>
          </a:xfrm>
          <a:prstGeom prst="rect">
            <a:avLst/>
          </a:prstGeom>
          <a:noFill/>
          <a:ln>
            <a:noFill/>
          </a:ln>
        </p:spPr>
        <p:txBody>
          <a:bodyPr spcFirstLastPara="1" wrap="square" lIns="91425" tIns="91425" rIns="91425" bIns="91425" anchor="t" anchorCtr="0">
            <a:noAutofit/>
          </a:bodyPr>
          <a:lstStyle/>
          <a:p>
            <a:pPr marL="285750" indent="-285750">
              <a:lnSpc>
                <a:spcPct val="114999"/>
              </a:lnSpc>
              <a:buClr>
                <a:schemeClr val="bg1"/>
              </a:buClr>
              <a:buFont typeface="Wingdings" panose="05000000000000000000" pitchFamily="2" charset="2"/>
              <a:buChar char="ü"/>
            </a:pPr>
            <a:r>
              <a:rPr lang="en" sz="1500" b="1">
                <a:solidFill>
                  <a:schemeClr val="bg1"/>
                </a:solidFill>
                <a:latin typeface="+mj-lt"/>
              </a:rPr>
              <a:t>211 Access</a:t>
            </a:r>
            <a:r>
              <a:rPr lang="en" sz="1500">
                <a:solidFill>
                  <a:schemeClr val="bg1"/>
                </a:solidFill>
                <a:latin typeface="+mj-lt"/>
              </a:rPr>
              <a:t>: Contacting 211 and pressing 8 connects individuals with 211 staff who can discuss emergency shelter, housing problem-solving, and housing resources.</a:t>
            </a:r>
          </a:p>
          <a:p>
            <a:pPr marL="285750" indent="-285750">
              <a:lnSpc>
                <a:spcPct val="114999"/>
              </a:lnSpc>
              <a:buClr>
                <a:schemeClr val="bg1"/>
              </a:buClr>
              <a:buFont typeface="Wingdings" panose="05000000000000000000" pitchFamily="2" charset="2"/>
              <a:buChar char="ü"/>
            </a:pPr>
            <a:endParaRPr lang="en" sz="1500">
              <a:solidFill>
                <a:schemeClr val="bg1"/>
              </a:solidFill>
              <a:latin typeface="+mj-lt"/>
            </a:endParaRPr>
          </a:p>
          <a:p>
            <a:pPr marL="285750" indent="-285750">
              <a:lnSpc>
                <a:spcPct val="114999"/>
              </a:lnSpc>
              <a:buClr>
                <a:schemeClr val="bg1"/>
              </a:buClr>
              <a:buFont typeface="Wingdings" panose="05000000000000000000" pitchFamily="2" charset="2"/>
              <a:buChar char="ü"/>
            </a:pPr>
            <a:r>
              <a:rPr lang="en" sz="1500" b="1">
                <a:solidFill>
                  <a:schemeClr val="bg1"/>
                </a:solidFill>
                <a:latin typeface="+mj-lt"/>
              </a:rPr>
              <a:t>Street Outreach</a:t>
            </a:r>
            <a:r>
              <a:rPr lang="en" sz="1500">
                <a:solidFill>
                  <a:schemeClr val="bg1"/>
                </a:solidFill>
                <a:latin typeface="+mj-lt"/>
              </a:rPr>
              <a:t>: Direct service providers within the Continuum of Care (CoC) offer outreach services to individuals in need.</a:t>
            </a:r>
          </a:p>
          <a:p>
            <a:pPr marL="285750" indent="-285750">
              <a:lnSpc>
                <a:spcPct val="114999"/>
              </a:lnSpc>
              <a:buClr>
                <a:schemeClr val="bg1"/>
              </a:buClr>
              <a:buFont typeface="Wingdings" panose="05000000000000000000" pitchFamily="2" charset="2"/>
              <a:buChar char="ü"/>
            </a:pPr>
            <a:endParaRPr lang="en" sz="1500">
              <a:solidFill>
                <a:schemeClr val="bg1"/>
              </a:solidFill>
              <a:latin typeface="+mj-lt"/>
            </a:endParaRPr>
          </a:p>
          <a:p>
            <a:pPr marL="285750" indent="-285750">
              <a:lnSpc>
                <a:spcPct val="114999"/>
              </a:lnSpc>
              <a:buClr>
                <a:schemeClr val="bg1"/>
              </a:buClr>
              <a:buFont typeface="Wingdings" panose="05000000000000000000" pitchFamily="2" charset="2"/>
              <a:buChar char="ü"/>
            </a:pPr>
            <a:r>
              <a:rPr lang="en" sz="1500" b="1">
                <a:solidFill>
                  <a:schemeClr val="bg1"/>
                </a:solidFill>
                <a:latin typeface="+mj-lt"/>
              </a:rPr>
              <a:t>CAN Navigators</a:t>
            </a:r>
            <a:r>
              <a:rPr lang="en" sz="1500">
                <a:solidFill>
                  <a:schemeClr val="bg1"/>
                </a:solidFill>
                <a:latin typeface="+mj-lt"/>
              </a:rPr>
              <a:t>: Navigators who assist individuals with accessing services and navigating the housing system.</a:t>
            </a:r>
          </a:p>
          <a:p>
            <a:pPr marL="285750" indent="-285750">
              <a:lnSpc>
                <a:spcPct val="114999"/>
              </a:lnSpc>
              <a:buClr>
                <a:schemeClr val="bg1"/>
              </a:buClr>
              <a:buFont typeface="Wingdings" panose="05000000000000000000" pitchFamily="2" charset="2"/>
              <a:buChar char="ü"/>
            </a:pPr>
            <a:endParaRPr lang="en" sz="1500">
              <a:solidFill>
                <a:schemeClr val="bg1"/>
              </a:solidFill>
              <a:latin typeface="+mj-lt"/>
            </a:endParaRPr>
          </a:p>
          <a:p>
            <a:pPr marL="285750" indent="-285750">
              <a:lnSpc>
                <a:spcPct val="114999"/>
              </a:lnSpc>
              <a:buClr>
                <a:schemeClr val="bg1"/>
              </a:buClr>
              <a:buFont typeface="Wingdings" panose="05000000000000000000" pitchFamily="2" charset="2"/>
              <a:buChar char="ü"/>
            </a:pPr>
            <a:r>
              <a:rPr lang="en" sz="1500" b="1">
                <a:solidFill>
                  <a:schemeClr val="bg1"/>
                </a:solidFill>
                <a:latin typeface="+mj-lt"/>
              </a:rPr>
              <a:t>CAS Assessors</a:t>
            </a:r>
            <a:r>
              <a:rPr lang="en" sz="1500">
                <a:solidFill>
                  <a:schemeClr val="bg1"/>
                </a:solidFill>
                <a:latin typeface="+mj-lt"/>
              </a:rPr>
              <a:t>: Assessors who evaluate individuals' needs and connect them with appropriate housing resources and services within the CAS framework.</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214"/>
        <p:cNvGrpSpPr/>
        <p:nvPr/>
      </p:nvGrpSpPr>
      <p:grpSpPr>
        <a:xfrm>
          <a:off x="0" y="0"/>
          <a:ext cx="0" cy="0"/>
          <a:chOff x="0" y="0"/>
          <a:chExt cx="0" cy="0"/>
        </a:xfrm>
      </p:grpSpPr>
      <p:sp>
        <p:nvSpPr>
          <p:cNvPr id="215" name="Google Shape;215;p39"/>
          <p:cNvSpPr txBox="1">
            <a:spLocks noGrp="1"/>
          </p:cNvSpPr>
          <p:nvPr>
            <p:ph type="title"/>
          </p:nvPr>
        </p:nvSpPr>
        <p:spPr>
          <a:xfrm>
            <a:off x="515027" y="761474"/>
            <a:ext cx="3221475" cy="514608"/>
          </a:xfrm>
          <a:prstGeom prst="rect">
            <a:avLst/>
          </a:prstGeom>
          <a:noFill/>
          <a:ln>
            <a:noFill/>
          </a:ln>
        </p:spPr>
        <p:txBody>
          <a:bodyPr spcFirstLastPara="1" wrap="square" lIns="91425" tIns="91425" rIns="91425" bIns="91425" anchor="b" anchorCtr="0">
            <a:noAutofit/>
          </a:bodyPr>
          <a:lstStyle/>
          <a:p>
            <a:pPr marL="25400"/>
            <a:r>
              <a:rPr lang="en" sz="4400">
                <a:solidFill>
                  <a:schemeClr val="bg1"/>
                </a:solidFill>
                <a:latin typeface="Oswald" panose="00000500000000000000" pitchFamily="2" charset="0"/>
              </a:rPr>
              <a:t> Assessments</a:t>
            </a:r>
            <a:endParaRPr lang="en-US" sz="4400">
              <a:solidFill>
                <a:schemeClr val="bg1"/>
              </a:solidFill>
              <a:latin typeface="Oswald" panose="00000500000000000000" pitchFamily="2" charset="0"/>
            </a:endParaRPr>
          </a:p>
        </p:txBody>
      </p:sp>
      <p:sp>
        <p:nvSpPr>
          <p:cNvPr id="3" name="TextBox 2">
            <a:extLst>
              <a:ext uri="{FF2B5EF4-FFF2-40B4-BE49-F238E27FC236}">
                <a16:creationId xmlns:a16="http://schemas.microsoft.com/office/drawing/2014/main" id="{1D693367-CDE8-60F0-8350-CB2438A4F569}"/>
              </a:ext>
            </a:extLst>
          </p:cNvPr>
          <p:cNvSpPr txBox="1"/>
          <p:nvPr/>
        </p:nvSpPr>
        <p:spPr>
          <a:xfrm>
            <a:off x="515027" y="1465532"/>
            <a:ext cx="2301749" cy="2659190"/>
          </a:xfrm>
          <a:prstGeom prst="rect">
            <a:avLst/>
          </a:prstGeom>
          <a:noFill/>
        </p:spPr>
        <p:txBody>
          <a:bodyPr wrap="square" rtlCol="0">
            <a:spAutoFit/>
          </a:bodyPr>
          <a:lstStyle/>
          <a:p>
            <a:pPr>
              <a:lnSpc>
                <a:spcPct val="114999"/>
              </a:lnSpc>
              <a:spcBef>
                <a:spcPts val="1200"/>
              </a:spcBef>
              <a:buSzPts val="1800"/>
            </a:pPr>
            <a:r>
              <a:rPr lang="en" sz="1800" b="1">
                <a:solidFill>
                  <a:schemeClr val="bg1"/>
                </a:solidFill>
                <a:latin typeface="Oswald" panose="00000500000000000000" pitchFamily="2" charset="0"/>
                <a:ea typeface="Roboto"/>
                <a:cs typeface="Roboto"/>
                <a:sym typeface="Georgia"/>
              </a:rPr>
              <a:t>Vulnerability Index - Service Prioritization Decision Assistance Tool  (VISPDAT)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 sz="1200">
                <a:solidFill>
                  <a:schemeClr val="bg1"/>
                </a:solidFill>
                <a:latin typeface="+mj-lt"/>
                <a:ea typeface="Roboto"/>
                <a:cs typeface="Roboto"/>
              </a:rPr>
              <a:t>Individuals who are literally experiencing homelessness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 sz="1200">
                <a:solidFill>
                  <a:schemeClr val="bg1"/>
                </a:solidFill>
                <a:latin typeface="+mj-lt"/>
                <a:ea typeface="Roboto"/>
              </a:rPr>
              <a:t>Options available for both singles and families.</a:t>
            </a:r>
            <a:r>
              <a:rPr lang="en" sz="1200">
                <a:solidFill>
                  <a:schemeClr val="bg1"/>
                </a:solidFill>
                <a:latin typeface="+mj-lt"/>
                <a:ea typeface="Roboto"/>
                <a:cs typeface="Roboto"/>
              </a:rPr>
              <a:t>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 sz="1200">
                <a:solidFill>
                  <a:schemeClr val="bg1"/>
                </a:solidFill>
                <a:latin typeface="+mj-lt"/>
                <a:ea typeface="Roboto"/>
              </a:rPr>
              <a:t>All prioritized clients are selected based on the results of this assessment.</a:t>
            </a:r>
            <a:endParaRPr lang="en-US">
              <a:solidFill>
                <a:schemeClr val="bg1"/>
              </a:solidFill>
            </a:endParaRPr>
          </a:p>
        </p:txBody>
      </p:sp>
      <p:sp>
        <p:nvSpPr>
          <p:cNvPr id="5" name="TextBox 4">
            <a:extLst>
              <a:ext uri="{FF2B5EF4-FFF2-40B4-BE49-F238E27FC236}">
                <a16:creationId xmlns:a16="http://schemas.microsoft.com/office/drawing/2014/main" id="{4E6EC25D-7F97-AF1B-0370-F6AF5D38CFD1}"/>
              </a:ext>
            </a:extLst>
          </p:cNvPr>
          <p:cNvSpPr txBox="1"/>
          <p:nvPr/>
        </p:nvSpPr>
        <p:spPr>
          <a:xfrm>
            <a:off x="3372489" y="1696670"/>
            <a:ext cx="2245067" cy="1750159"/>
          </a:xfrm>
          <a:prstGeom prst="rect">
            <a:avLst/>
          </a:prstGeom>
          <a:noFill/>
        </p:spPr>
        <p:txBody>
          <a:bodyPr wrap="square" rtlCol="0">
            <a:spAutoFit/>
          </a:bodyPr>
          <a:lstStyle/>
          <a:p>
            <a:pPr marL="0" indent="0">
              <a:lnSpc>
                <a:spcPct val="114999"/>
              </a:lnSpc>
              <a:spcBef>
                <a:spcPts val="1200"/>
              </a:spcBef>
              <a:buFontTx/>
              <a:buNone/>
            </a:pPr>
            <a:r>
              <a:rPr lang="en" sz="1800" b="1">
                <a:solidFill>
                  <a:schemeClr val="bg1"/>
                </a:solidFill>
                <a:latin typeface="Oswald" panose="00000500000000000000" pitchFamily="2" charset="0"/>
                <a:ea typeface="Roboto"/>
                <a:cs typeface="Roboto"/>
              </a:rPr>
              <a:t>Foster Youth Initiative Assessment  </a:t>
            </a:r>
          </a:p>
          <a:p>
            <a:pPr marL="0" indent="0">
              <a:lnSpc>
                <a:spcPct val="114999"/>
              </a:lnSpc>
              <a:spcBef>
                <a:spcPts val="1200"/>
              </a:spcBef>
              <a:buFontTx/>
              <a:buNone/>
            </a:pPr>
            <a:r>
              <a:rPr lang="en">
                <a:solidFill>
                  <a:schemeClr val="bg1"/>
                </a:solidFill>
                <a:latin typeface="+mj-lt"/>
                <a:ea typeface="Roboto"/>
                <a:cs typeface="Roboto"/>
              </a:rPr>
              <a:t>D</a:t>
            </a:r>
            <a:r>
              <a:rPr lang="en" sz="1200">
                <a:solidFill>
                  <a:schemeClr val="bg1"/>
                </a:solidFill>
                <a:latin typeface="+mj-lt"/>
                <a:ea typeface="Roboto"/>
                <a:cs typeface="Roboto"/>
              </a:rPr>
              <a:t>esigned for Transitional Age Youth who were in foster care after the age of 16 and require a housing subsidy.</a:t>
            </a:r>
          </a:p>
        </p:txBody>
      </p:sp>
      <p:sp>
        <p:nvSpPr>
          <p:cNvPr id="6" name="TextBox 5">
            <a:extLst>
              <a:ext uri="{FF2B5EF4-FFF2-40B4-BE49-F238E27FC236}">
                <a16:creationId xmlns:a16="http://schemas.microsoft.com/office/drawing/2014/main" id="{EC792A3E-73A5-3AAE-00C0-01F0EFD745F9}"/>
              </a:ext>
            </a:extLst>
          </p:cNvPr>
          <p:cNvSpPr txBox="1"/>
          <p:nvPr/>
        </p:nvSpPr>
        <p:spPr>
          <a:xfrm>
            <a:off x="6327225" y="1448909"/>
            <a:ext cx="2301748" cy="2245679"/>
          </a:xfrm>
          <a:prstGeom prst="rect">
            <a:avLst/>
          </a:prstGeom>
          <a:noFill/>
        </p:spPr>
        <p:txBody>
          <a:bodyPr wrap="square" rtlCol="0">
            <a:spAutoFit/>
          </a:bodyPr>
          <a:lstStyle/>
          <a:p>
            <a:pPr marL="0" indent="0">
              <a:lnSpc>
                <a:spcPct val="114999"/>
              </a:lnSpc>
              <a:spcBef>
                <a:spcPts val="1200"/>
              </a:spcBef>
              <a:buFontTx/>
              <a:buNone/>
            </a:pPr>
            <a:r>
              <a:rPr lang="en" sz="1800" b="1">
                <a:solidFill>
                  <a:schemeClr val="bg1"/>
                </a:solidFill>
                <a:latin typeface="Oswald" panose="00000500000000000000" pitchFamily="2" charset="0"/>
                <a:ea typeface="Roboto"/>
                <a:cs typeface="Roboto"/>
              </a:rPr>
              <a:t>Landlord Engaement Assistance Program Assessment</a:t>
            </a:r>
          </a:p>
          <a:p>
            <a:pPr marL="0" indent="0">
              <a:lnSpc>
                <a:spcPct val="114999"/>
              </a:lnSpc>
              <a:spcBef>
                <a:spcPts val="1200"/>
              </a:spcBef>
              <a:buFontTx/>
              <a:buNone/>
            </a:pPr>
            <a:r>
              <a:rPr lang="en" sz="1200">
                <a:solidFill>
                  <a:schemeClr val="bg1"/>
                </a:solidFill>
                <a:latin typeface="+mj-lt"/>
                <a:ea typeface="Roboto"/>
                <a:cs typeface="Roboto"/>
              </a:rPr>
              <a:t>Housing navigation and landlord incentive program for clients with active SHRA vouchers or Rapid Rehousing (RRH).</a:t>
            </a:r>
          </a:p>
        </p:txBody>
      </p:sp>
      <p:pic>
        <p:nvPicPr>
          <p:cNvPr id="10" name="Graphic 9" descr="Checklist with solid fill">
            <a:extLst>
              <a:ext uri="{FF2B5EF4-FFF2-40B4-BE49-F238E27FC236}">
                <a16:creationId xmlns:a16="http://schemas.microsoft.com/office/drawing/2014/main" id="{FC9CD783-828C-352F-D347-E7B20101AA4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20899" y="4041708"/>
            <a:ext cx="914400" cy="914400"/>
          </a:xfrm>
          <a:prstGeom prst="rect">
            <a:avLst/>
          </a:prstGeom>
        </p:spPr>
      </p:pic>
      <p:pic>
        <p:nvPicPr>
          <p:cNvPr id="12" name="Graphic 11" descr="Renovation (House With Sparkles) outline">
            <a:extLst>
              <a:ext uri="{FF2B5EF4-FFF2-40B4-BE49-F238E27FC236}">
                <a16:creationId xmlns:a16="http://schemas.microsoft.com/office/drawing/2014/main" id="{2B7A6057-6A8E-A036-23D5-724223E6260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52661" y="4143824"/>
            <a:ext cx="812284" cy="812284"/>
          </a:xfrm>
          <a:prstGeom prst="rect">
            <a:avLst/>
          </a:prstGeom>
        </p:spPr>
      </p:pic>
    </p:spTree>
    <p:extLst>
      <p:ext uri="{BB962C8B-B14F-4D97-AF65-F5344CB8AC3E}">
        <p14:creationId xmlns:p14="http://schemas.microsoft.com/office/powerpoint/2010/main" val="2494349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221"/>
        <p:cNvGrpSpPr/>
        <p:nvPr/>
      </p:nvGrpSpPr>
      <p:grpSpPr>
        <a:xfrm>
          <a:off x="0" y="0"/>
          <a:ext cx="0" cy="0"/>
          <a:chOff x="0" y="0"/>
          <a:chExt cx="0" cy="0"/>
        </a:xfrm>
      </p:grpSpPr>
      <p:sp>
        <p:nvSpPr>
          <p:cNvPr id="222" name="Google Shape;222;p14"/>
          <p:cNvSpPr txBox="1">
            <a:spLocks noGrp="1"/>
          </p:cNvSpPr>
          <p:nvPr>
            <p:ph type="title"/>
          </p:nvPr>
        </p:nvSpPr>
        <p:spPr>
          <a:xfrm>
            <a:off x="1941861" y="615826"/>
            <a:ext cx="5260278" cy="7677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2880"/>
              <a:buNone/>
            </a:pPr>
            <a:r>
              <a:rPr lang="en" sz="6000">
                <a:latin typeface="Oswald" panose="00000500000000000000" pitchFamily="2" charset="0"/>
              </a:rPr>
              <a:t>Prioritization</a:t>
            </a:r>
            <a:endParaRPr lang="en-US" sz="6000">
              <a:latin typeface="Oswald" panose="00000500000000000000" pitchFamily="2" charset="0"/>
            </a:endParaRPr>
          </a:p>
        </p:txBody>
      </p:sp>
      <p:sp>
        <p:nvSpPr>
          <p:cNvPr id="5" name="Flowchart: Off-page Connector 4">
            <a:extLst>
              <a:ext uri="{FF2B5EF4-FFF2-40B4-BE49-F238E27FC236}">
                <a16:creationId xmlns:a16="http://schemas.microsoft.com/office/drawing/2014/main" id="{97E0BAB2-45BB-95E6-8C78-461638E26D53}"/>
              </a:ext>
            </a:extLst>
          </p:cNvPr>
          <p:cNvSpPr/>
          <p:nvPr/>
        </p:nvSpPr>
        <p:spPr>
          <a:xfrm>
            <a:off x="387210" y="2077356"/>
            <a:ext cx="3774658" cy="2450318"/>
          </a:xfrm>
          <a:prstGeom prst="flowChartOffpageConnector">
            <a:avLst/>
          </a:prstGeom>
          <a:solidFill>
            <a:schemeClr val="bg1"/>
          </a:solid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r>
              <a:rPr lang="en-US" sz="1200">
                <a:solidFill>
                  <a:srgbClr val="002060"/>
                </a:solidFill>
              </a:rPr>
              <a:t>During the assessment, individual needs and levels of vulnerability are evaluated to determine prioritization.​</a:t>
            </a:r>
          </a:p>
          <a:p>
            <a:endParaRPr lang="en-US" sz="1200">
              <a:solidFill>
                <a:srgbClr val="002060"/>
              </a:solidFill>
            </a:endParaRPr>
          </a:p>
          <a:p>
            <a:r>
              <a:rPr lang="en-US" sz="1200">
                <a:solidFill>
                  <a:srgbClr val="002060"/>
                </a:solidFill>
              </a:rPr>
              <a:t>This prioritization aids the CoC in managing its inventory of community housing resources and services, ensuring that individuals with the most critical needs and vulnerabilities receive the necessary support to resolve their housing crises.</a:t>
            </a:r>
          </a:p>
        </p:txBody>
      </p:sp>
      <p:sp>
        <p:nvSpPr>
          <p:cNvPr id="6" name="Flowchart: Off-page Connector 5">
            <a:extLst>
              <a:ext uri="{FF2B5EF4-FFF2-40B4-BE49-F238E27FC236}">
                <a16:creationId xmlns:a16="http://schemas.microsoft.com/office/drawing/2014/main" id="{BF6E43EB-A47E-9985-5591-73222F30002F}"/>
              </a:ext>
            </a:extLst>
          </p:cNvPr>
          <p:cNvSpPr/>
          <p:nvPr/>
        </p:nvSpPr>
        <p:spPr>
          <a:xfrm>
            <a:off x="4982132" y="2066275"/>
            <a:ext cx="3774658" cy="2450318"/>
          </a:xfrm>
          <a:prstGeom prst="flowChartOffpageConnector">
            <a:avLst/>
          </a:prstGeom>
          <a:solidFill>
            <a:schemeClr val="bg1"/>
          </a:solid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R="0" lvl="0" algn="ctr" rtl="0">
              <a:lnSpc>
                <a:spcPct val="100000"/>
              </a:lnSpc>
              <a:spcBef>
                <a:spcPts val="0"/>
              </a:spcBef>
              <a:spcAft>
                <a:spcPts val="0"/>
              </a:spcAft>
              <a:buClr>
                <a:schemeClr val="bg1"/>
              </a:buClr>
              <a:buSzPts val="1800"/>
            </a:pPr>
            <a:r>
              <a:rPr lang="en-US" sz="1400" b="1" i="0" u="sng" strike="noStrike" cap="none">
                <a:solidFill>
                  <a:srgbClr val="002060"/>
                </a:solidFill>
                <a:latin typeface="+mj-lt"/>
                <a:ea typeface="Roboto"/>
                <a:cs typeface="Roboto"/>
                <a:sym typeface="Roboto"/>
              </a:rPr>
              <a:t>Priority List Schema</a:t>
            </a:r>
            <a:endParaRPr lang="en-US" sz="1400" b="1" i="0" u="sng" strike="noStrike" cap="none">
              <a:solidFill>
                <a:srgbClr val="002060"/>
              </a:solidFill>
              <a:latin typeface="+mj-lt"/>
              <a:ea typeface="Roboto"/>
              <a:cs typeface="Roboto"/>
            </a:endParaRPr>
          </a:p>
          <a:p>
            <a:pPr marL="463550" indent="-342900">
              <a:buClr>
                <a:schemeClr val="bg1"/>
              </a:buClr>
              <a:buSzPts val="1700"/>
              <a:buFont typeface="+mj-lt"/>
              <a:buAutoNum type="arabicPeriod"/>
            </a:pPr>
            <a:r>
              <a:rPr lang="en-US" sz="1400" b="0" i="0" u="none" strike="noStrike" cap="none">
                <a:solidFill>
                  <a:srgbClr val="002060"/>
                </a:solidFill>
                <a:latin typeface="+mj-lt"/>
                <a:ea typeface="Roboto"/>
                <a:cs typeface="Roboto"/>
                <a:sym typeface="Roboto"/>
              </a:rPr>
              <a:t>VI</a:t>
            </a:r>
            <a:r>
              <a:rPr lang="en-US" sz="1400">
                <a:solidFill>
                  <a:srgbClr val="002060"/>
                </a:solidFill>
                <a:latin typeface="+mj-lt"/>
                <a:ea typeface="Roboto"/>
                <a:cs typeface="Roboto"/>
                <a:sym typeface="Roboto"/>
              </a:rPr>
              <a:t>-</a:t>
            </a:r>
            <a:r>
              <a:rPr lang="en-US" sz="1400" b="0" i="0" u="none" strike="noStrike" cap="none">
                <a:solidFill>
                  <a:srgbClr val="002060"/>
                </a:solidFill>
                <a:latin typeface="+mj-lt"/>
                <a:ea typeface="Roboto"/>
                <a:cs typeface="Roboto"/>
                <a:sym typeface="Roboto"/>
              </a:rPr>
              <a:t>SPDAT within 15 months</a:t>
            </a:r>
            <a:r>
              <a:rPr lang="en-US" sz="1400">
                <a:solidFill>
                  <a:srgbClr val="002060"/>
                </a:solidFill>
                <a:latin typeface="+mj-lt"/>
                <a:ea typeface="Roboto"/>
                <a:cs typeface="Roboto"/>
                <a:sym typeface="Roboto"/>
              </a:rPr>
              <a:t> </a:t>
            </a:r>
            <a:endParaRPr lang="en-US" sz="1400" b="0" i="0" u="none" strike="noStrike" cap="none">
              <a:solidFill>
                <a:srgbClr val="002060"/>
              </a:solidFill>
              <a:latin typeface="+mj-lt"/>
              <a:ea typeface="Roboto"/>
              <a:cs typeface="Roboto"/>
            </a:endParaRPr>
          </a:p>
          <a:p>
            <a:pPr marL="463550" marR="0" lvl="0" indent="-342900" rtl="0">
              <a:lnSpc>
                <a:spcPct val="100000"/>
              </a:lnSpc>
              <a:spcBef>
                <a:spcPts val="0"/>
              </a:spcBef>
              <a:spcAft>
                <a:spcPts val="0"/>
              </a:spcAft>
              <a:buClr>
                <a:schemeClr val="bg1"/>
              </a:buClr>
              <a:buSzPts val="1700"/>
              <a:buFont typeface="+mj-lt"/>
              <a:buAutoNum type="arabicPeriod"/>
            </a:pPr>
            <a:r>
              <a:rPr lang="en-US" sz="1400" b="0" i="0" u="none" strike="noStrike" cap="none">
                <a:solidFill>
                  <a:srgbClr val="002060"/>
                </a:solidFill>
                <a:latin typeface="+mj-lt"/>
                <a:ea typeface="Roboto"/>
                <a:cs typeface="Roboto"/>
                <a:sym typeface="Roboto"/>
              </a:rPr>
              <a:t>Logged services within 90 days</a:t>
            </a:r>
            <a:endParaRPr lang="en-US" sz="1400" b="0" i="0" u="none" strike="noStrike" cap="none">
              <a:solidFill>
                <a:srgbClr val="002060"/>
              </a:solidFill>
              <a:latin typeface="+mj-lt"/>
              <a:ea typeface="Roboto"/>
              <a:cs typeface="Roboto"/>
            </a:endParaRPr>
          </a:p>
          <a:p>
            <a:pPr marL="463550" marR="0" lvl="0" indent="-342900" rtl="0">
              <a:lnSpc>
                <a:spcPct val="100000"/>
              </a:lnSpc>
              <a:spcBef>
                <a:spcPts val="0"/>
              </a:spcBef>
              <a:spcAft>
                <a:spcPts val="0"/>
              </a:spcAft>
              <a:buClr>
                <a:schemeClr val="bg1"/>
              </a:buClr>
              <a:buSzPts val="1700"/>
              <a:buFont typeface="+mj-lt"/>
              <a:buAutoNum type="arabicPeriod"/>
            </a:pPr>
            <a:r>
              <a:rPr lang="en-US" sz="1400" b="0" i="0" u="none" strike="noStrike" cap="none">
                <a:solidFill>
                  <a:srgbClr val="002060"/>
                </a:solidFill>
                <a:latin typeface="+mj-lt"/>
                <a:ea typeface="Roboto"/>
                <a:cs typeface="Roboto"/>
                <a:sym typeface="Roboto"/>
              </a:rPr>
              <a:t>65+ years old</a:t>
            </a:r>
            <a:endParaRPr lang="en-US" sz="1400" b="0" i="0" u="none" strike="noStrike" cap="none">
              <a:solidFill>
                <a:srgbClr val="002060"/>
              </a:solidFill>
              <a:latin typeface="+mj-lt"/>
              <a:sym typeface="Arial"/>
            </a:endParaRPr>
          </a:p>
          <a:p>
            <a:pPr marL="463550" indent="-342900">
              <a:buClr>
                <a:schemeClr val="bg1"/>
              </a:buClr>
              <a:buSzPts val="1700"/>
              <a:buFont typeface="+mj-lt"/>
              <a:buAutoNum type="arabicPeriod"/>
            </a:pPr>
            <a:r>
              <a:rPr lang="en-US" sz="1400" b="0" i="0" u="none" strike="noStrike" cap="none">
                <a:solidFill>
                  <a:srgbClr val="002060"/>
                </a:solidFill>
                <a:latin typeface="+mj-lt"/>
                <a:ea typeface="Roboto"/>
                <a:cs typeface="Roboto"/>
                <a:sym typeface="Roboto"/>
              </a:rPr>
              <a:t>Chronic Health Conditions</a:t>
            </a:r>
            <a:r>
              <a:rPr lang="en-US" sz="1400">
                <a:solidFill>
                  <a:srgbClr val="002060"/>
                </a:solidFill>
                <a:latin typeface="+mj-lt"/>
                <a:ea typeface="Roboto"/>
                <a:cs typeface="Roboto"/>
                <a:sym typeface="Roboto"/>
              </a:rPr>
              <a:t> </a:t>
            </a:r>
            <a:endParaRPr lang="en-US" sz="1400" b="0" i="0" u="none" strike="noStrike" cap="none">
              <a:solidFill>
                <a:srgbClr val="002060"/>
              </a:solidFill>
              <a:latin typeface="+mj-lt"/>
              <a:sym typeface="Arial"/>
            </a:endParaRPr>
          </a:p>
          <a:p>
            <a:pPr marL="463550" marR="0" lvl="0" indent="-342900" rtl="0">
              <a:lnSpc>
                <a:spcPct val="100000"/>
              </a:lnSpc>
              <a:spcBef>
                <a:spcPts val="0"/>
              </a:spcBef>
              <a:spcAft>
                <a:spcPts val="0"/>
              </a:spcAft>
              <a:buClr>
                <a:schemeClr val="bg1"/>
              </a:buClr>
              <a:buSzPts val="1700"/>
              <a:buFont typeface="+mj-lt"/>
              <a:buAutoNum type="arabicPeriod"/>
            </a:pPr>
            <a:r>
              <a:rPr lang="en-US" sz="1400" b="0" i="0" u="none" strike="noStrike" cap="none">
                <a:solidFill>
                  <a:srgbClr val="002060"/>
                </a:solidFill>
                <a:latin typeface="+mj-lt"/>
                <a:ea typeface="Roboto"/>
                <a:cs typeface="Roboto"/>
                <a:sym typeface="Roboto"/>
              </a:rPr>
              <a:t>Length of time homeless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1"/>
          <p:cNvSpPr txBox="1">
            <a:spLocks noGrp="1"/>
          </p:cNvSpPr>
          <p:nvPr>
            <p:ph type="ctrTitle"/>
          </p:nvPr>
        </p:nvSpPr>
        <p:spPr>
          <a:xfrm>
            <a:off x="630645" y="1271512"/>
            <a:ext cx="7882709" cy="2600475"/>
          </a:xfrm>
          <a:prstGeom prst="rect">
            <a:avLst/>
          </a:prstGeom>
          <a:noFill/>
          <a:ln w="28575">
            <a:solidFill>
              <a:schemeClr val="tx1">
                <a:lumMod val="20000"/>
                <a:lumOff val="80000"/>
              </a:schemeClr>
            </a:solidFill>
          </a:ln>
        </p:spPr>
        <p:txBody>
          <a:bodyPr spcFirstLastPara="1" wrap="square" lIns="91425" tIns="91425" rIns="91425" bIns="91425" anchor="b" anchorCtr="0">
            <a:noAutofit/>
          </a:bodyPr>
          <a:lstStyle/>
          <a:p>
            <a:pPr marL="0" lvl="0" indent="0" algn="ctr" rtl="0">
              <a:lnSpc>
                <a:spcPct val="90000"/>
              </a:lnSpc>
              <a:spcBef>
                <a:spcPts val="0"/>
              </a:spcBef>
              <a:spcAft>
                <a:spcPts val="0"/>
              </a:spcAft>
              <a:buSzPts val="4800"/>
              <a:buNone/>
            </a:pPr>
            <a:r>
              <a:rPr lang="en" sz="5500">
                <a:latin typeface="Oswald" panose="00000500000000000000" pitchFamily="2" charset="0"/>
              </a:rPr>
              <a:t>Survivor-Coordinated Access System </a:t>
            </a:r>
            <a:br>
              <a:rPr lang="en" sz="5500">
                <a:latin typeface="Oswald" panose="00000500000000000000" pitchFamily="2" charset="0"/>
              </a:rPr>
            </a:br>
            <a:r>
              <a:rPr lang="en" sz="5500">
                <a:latin typeface="Oswald" panose="00000500000000000000" pitchFamily="2" charset="0"/>
              </a:rPr>
              <a:t>(S-CAS)</a:t>
            </a:r>
            <a:endParaRPr sz="5500">
              <a:latin typeface="Oswald" panose="00000500000000000000" pitchFamily="2" charset="0"/>
            </a:endParaRPr>
          </a:p>
        </p:txBody>
      </p:sp>
      <p:sp>
        <p:nvSpPr>
          <p:cNvPr id="236" name="Google Shape;236;p31"/>
          <p:cNvSpPr txBox="1">
            <a:spLocks noGrp="1"/>
          </p:cNvSpPr>
          <p:nvPr>
            <p:ph type="subTitle" idx="1"/>
          </p:nvPr>
        </p:nvSpPr>
        <p:spPr>
          <a:xfrm>
            <a:off x="630645" y="3871987"/>
            <a:ext cx="7882709" cy="432900"/>
          </a:xfrm>
          <a:prstGeom prst="rect">
            <a:avLst/>
          </a:prstGeom>
          <a:noFill/>
          <a:ln>
            <a:noFill/>
          </a:ln>
        </p:spPr>
        <p:txBody>
          <a:bodyPr spcFirstLastPara="1" wrap="square" lIns="91425" tIns="91425" rIns="91425" bIns="91425" anchor="t" anchorCtr="0">
            <a:noAutofit/>
          </a:bodyPr>
          <a:lstStyle/>
          <a:p>
            <a:pPr marL="457200" lvl="0" indent="-342900" algn="l" rtl="0">
              <a:lnSpc>
                <a:spcPct val="80000"/>
              </a:lnSpc>
              <a:spcBef>
                <a:spcPts val="0"/>
              </a:spcBef>
              <a:spcAft>
                <a:spcPts val="0"/>
              </a:spcAft>
              <a:buClr>
                <a:schemeClr val="lt1"/>
              </a:buClr>
              <a:buSzPts val="990"/>
              <a:buNone/>
            </a:pPr>
            <a:endParaRPr sz="1190">
              <a:latin typeface="+mj-lt"/>
            </a:endParaRPr>
          </a:p>
          <a:p>
            <a:pPr marL="457200" lvl="0" indent="-342900" algn="l" rtl="0">
              <a:lnSpc>
                <a:spcPct val="80000"/>
              </a:lnSpc>
              <a:spcBef>
                <a:spcPts val="0"/>
              </a:spcBef>
              <a:spcAft>
                <a:spcPts val="0"/>
              </a:spcAft>
              <a:buClr>
                <a:schemeClr val="lt1"/>
              </a:buClr>
              <a:buSzPts val="990"/>
              <a:buNone/>
            </a:pPr>
            <a:r>
              <a:rPr lang="en" sz="1190">
                <a:latin typeface="+mj-lt"/>
              </a:rPr>
              <a:t>For HUD’s Definition of Category 4 Homelessness: Fleeing or Attempting to Flee Domestic Violence*</a:t>
            </a:r>
            <a:endParaRPr sz="1190">
              <a:latin typeface="+mj-l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240"/>
        <p:cNvGrpSpPr/>
        <p:nvPr/>
      </p:nvGrpSpPr>
      <p:grpSpPr>
        <a:xfrm>
          <a:off x="0" y="0"/>
          <a:ext cx="0" cy="0"/>
          <a:chOff x="0" y="0"/>
          <a:chExt cx="0" cy="0"/>
        </a:xfrm>
      </p:grpSpPr>
      <p:sp>
        <p:nvSpPr>
          <p:cNvPr id="2" name="Rectangle 1">
            <a:extLst>
              <a:ext uri="{FF2B5EF4-FFF2-40B4-BE49-F238E27FC236}">
                <a16:creationId xmlns:a16="http://schemas.microsoft.com/office/drawing/2014/main" id="{525C7400-B1B9-0A47-DC9E-43CE76C88F09}"/>
              </a:ext>
            </a:extLst>
          </p:cNvPr>
          <p:cNvSpPr/>
          <p:nvPr/>
        </p:nvSpPr>
        <p:spPr>
          <a:xfrm>
            <a:off x="3826042" y="101058"/>
            <a:ext cx="5199417" cy="4920121"/>
          </a:xfrm>
          <a:prstGeom prst="rect">
            <a:avLst/>
          </a:prstGeom>
          <a:solidFill>
            <a:schemeClr val="tx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Google Shape;241;p32"/>
          <p:cNvSpPr txBox="1">
            <a:spLocks noGrp="1"/>
          </p:cNvSpPr>
          <p:nvPr>
            <p:ph type="title"/>
          </p:nvPr>
        </p:nvSpPr>
        <p:spPr>
          <a:xfrm>
            <a:off x="257621" y="1347537"/>
            <a:ext cx="2966842" cy="2621238"/>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ct val="111111"/>
              <a:buNone/>
            </a:pPr>
            <a:r>
              <a:rPr lang="en" sz="3800">
                <a:latin typeface="Oswald" panose="00000500000000000000" pitchFamily="2" charset="0"/>
              </a:rPr>
              <a:t>A Confidential </a:t>
            </a:r>
            <a:br>
              <a:rPr lang="en" sz="3800">
                <a:latin typeface="Oswald" panose="00000500000000000000" pitchFamily="2" charset="0"/>
              </a:rPr>
            </a:br>
            <a:r>
              <a:rPr lang="en" sz="3800">
                <a:latin typeface="Oswald" panose="00000500000000000000" pitchFamily="2" charset="0"/>
              </a:rPr>
              <a:t>System for Survivors</a:t>
            </a:r>
            <a:endParaRPr sz="3800">
              <a:latin typeface="Oswald" panose="00000500000000000000" pitchFamily="2" charset="0"/>
            </a:endParaRPr>
          </a:p>
        </p:txBody>
      </p:sp>
      <p:sp>
        <p:nvSpPr>
          <p:cNvPr id="242" name="Google Shape;242;p32"/>
          <p:cNvSpPr txBox="1">
            <a:spLocks noGrp="1"/>
          </p:cNvSpPr>
          <p:nvPr>
            <p:ph type="body" idx="1"/>
          </p:nvPr>
        </p:nvSpPr>
        <p:spPr>
          <a:xfrm>
            <a:off x="3736531" y="202117"/>
            <a:ext cx="5107500" cy="2710200"/>
          </a:xfrm>
          <a:prstGeom prst="rect">
            <a:avLst/>
          </a:prstGeom>
          <a:noFill/>
          <a:ln>
            <a:noFill/>
          </a:ln>
        </p:spPr>
        <p:txBody>
          <a:bodyPr spcFirstLastPara="1" wrap="square" lIns="91425" tIns="91425" rIns="91425" bIns="91425" anchor="t" anchorCtr="0">
            <a:noAutofit/>
          </a:bodyPr>
          <a:lstStyle/>
          <a:p>
            <a:pPr marL="457200" lvl="0" indent="-307975" algn="l" rtl="0">
              <a:lnSpc>
                <a:spcPct val="115000"/>
              </a:lnSpc>
              <a:spcBef>
                <a:spcPts val="0"/>
              </a:spcBef>
              <a:spcAft>
                <a:spcPts val="0"/>
              </a:spcAft>
              <a:buClr>
                <a:srgbClr val="002060"/>
              </a:buClr>
              <a:buSzPts val="1200"/>
              <a:buFont typeface="Arial" panose="020B0604020202020204" pitchFamily="34" charset="0"/>
              <a:buChar char="•"/>
            </a:pPr>
            <a:r>
              <a:rPr lang="en" sz="1400">
                <a:solidFill>
                  <a:srgbClr val="002060"/>
                </a:solidFill>
                <a:latin typeface="Arial"/>
                <a:ea typeface="Arial"/>
                <a:cs typeface="Arial"/>
                <a:sym typeface="Arial"/>
              </a:rPr>
              <a:t>In 2020, the Department of Housing and Urban Development (HUD) awarded 2 Rapid Rehousing (RRH) programs in Sacramento funding to house survivors fleeing or attempting to flee domestic violence, sexual assault, human trafficking, and other life-threatening conditions</a:t>
            </a:r>
            <a:endParaRPr sz="1400">
              <a:solidFill>
                <a:srgbClr val="002060"/>
              </a:solidFill>
              <a:latin typeface="Arial"/>
              <a:ea typeface="Arial"/>
              <a:cs typeface="Arial"/>
              <a:sym typeface="Arial"/>
            </a:endParaRPr>
          </a:p>
          <a:p>
            <a:pPr marL="628650" lvl="0" indent="-171450" algn="l" rtl="0">
              <a:lnSpc>
                <a:spcPct val="114999"/>
              </a:lnSpc>
              <a:spcBef>
                <a:spcPts val="0"/>
              </a:spcBef>
              <a:spcAft>
                <a:spcPts val="0"/>
              </a:spcAft>
              <a:buClr>
                <a:srgbClr val="002060"/>
              </a:buClr>
              <a:buSzPts val="1800"/>
              <a:buFont typeface="Arial" panose="020B0604020202020204" pitchFamily="34" charset="0"/>
              <a:buChar char="•"/>
            </a:pPr>
            <a:endParaRPr sz="1400">
              <a:solidFill>
                <a:srgbClr val="002060"/>
              </a:solidFill>
              <a:latin typeface="Arial"/>
              <a:ea typeface="Arial"/>
              <a:cs typeface="Arial"/>
              <a:sym typeface="Arial"/>
            </a:endParaRPr>
          </a:p>
          <a:p>
            <a:pPr marL="457200" lvl="0" indent="-307975" algn="l" rtl="0">
              <a:lnSpc>
                <a:spcPct val="114999"/>
              </a:lnSpc>
              <a:spcBef>
                <a:spcPts val="0"/>
              </a:spcBef>
              <a:spcAft>
                <a:spcPts val="0"/>
              </a:spcAft>
              <a:buClr>
                <a:srgbClr val="002060"/>
              </a:buClr>
              <a:buSzPts val="1200"/>
              <a:buFont typeface="Arial" panose="020B0604020202020204" pitchFamily="34" charset="0"/>
              <a:buChar char="•"/>
            </a:pPr>
            <a:r>
              <a:rPr lang="en" sz="1400">
                <a:solidFill>
                  <a:srgbClr val="002060"/>
                </a:solidFill>
                <a:latin typeface="Arial"/>
                <a:ea typeface="Arial"/>
                <a:cs typeface="Arial"/>
                <a:sym typeface="Arial"/>
              </a:rPr>
              <a:t>Since then, we have added an additional 2 RRH programs, as well as a Permanent Supportive Housing (PSH) Program</a:t>
            </a:r>
            <a:endParaRPr sz="1400">
              <a:solidFill>
                <a:srgbClr val="002060"/>
              </a:solidFill>
              <a:latin typeface="Arial"/>
              <a:ea typeface="Arial"/>
              <a:cs typeface="Arial"/>
              <a:sym typeface="Arial"/>
            </a:endParaRPr>
          </a:p>
          <a:p>
            <a:pPr marL="628650" lvl="0" indent="-171450" algn="l" rtl="0">
              <a:lnSpc>
                <a:spcPct val="114999"/>
              </a:lnSpc>
              <a:spcBef>
                <a:spcPts val="0"/>
              </a:spcBef>
              <a:spcAft>
                <a:spcPts val="0"/>
              </a:spcAft>
              <a:buClr>
                <a:srgbClr val="002060"/>
              </a:buClr>
              <a:buSzPts val="1800"/>
              <a:buFont typeface="Arial" panose="020B0604020202020204" pitchFamily="34" charset="0"/>
              <a:buChar char="•"/>
            </a:pPr>
            <a:endParaRPr sz="1400">
              <a:solidFill>
                <a:srgbClr val="002060"/>
              </a:solidFill>
              <a:latin typeface="Arial"/>
              <a:ea typeface="Arial"/>
              <a:cs typeface="Arial"/>
              <a:sym typeface="Arial"/>
            </a:endParaRPr>
          </a:p>
          <a:p>
            <a:pPr marL="457200" lvl="0" indent="-307975" algn="l" rtl="0">
              <a:lnSpc>
                <a:spcPct val="114999"/>
              </a:lnSpc>
              <a:spcBef>
                <a:spcPts val="0"/>
              </a:spcBef>
              <a:spcAft>
                <a:spcPts val="0"/>
              </a:spcAft>
              <a:buClr>
                <a:srgbClr val="002060"/>
              </a:buClr>
              <a:buSzPts val="1200"/>
              <a:buFont typeface="Arial" panose="020B0604020202020204" pitchFamily="34" charset="0"/>
              <a:buChar char="•"/>
            </a:pPr>
            <a:r>
              <a:rPr lang="en" sz="1400">
                <a:solidFill>
                  <a:srgbClr val="002060"/>
                </a:solidFill>
                <a:latin typeface="Arial"/>
                <a:ea typeface="Arial"/>
                <a:cs typeface="Arial"/>
                <a:sym typeface="Arial"/>
              </a:rPr>
              <a:t>As part of the award, HUD requires CoC’s to provide safe and confidential access through the Survivor Coordinated Access System (S-CAS)</a:t>
            </a:r>
            <a:endParaRPr sz="1400">
              <a:solidFill>
                <a:srgbClr val="002060"/>
              </a:solidFill>
              <a:latin typeface="Arial"/>
              <a:ea typeface="Arial"/>
              <a:cs typeface="Arial"/>
              <a:sym typeface="Arial"/>
            </a:endParaRPr>
          </a:p>
          <a:p>
            <a:pPr marL="628650" lvl="0" indent="-171450" algn="l" rtl="0">
              <a:lnSpc>
                <a:spcPct val="114999"/>
              </a:lnSpc>
              <a:spcBef>
                <a:spcPts val="0"/>
              </a:spcBef>
              <a:spcAft>
                <a:spcPts val="0"/>
              </a:spcAft>
              <a:buClr>
                <a:srgbClr val="002060"/>
              </a:buClr>
              <a:buSzPts val="1800"/>
              <a:buFont typeface="Arial" panose="020B0604020202020204" pitchFamily="34" charset="0"/>
              <a:buChar char="•"/>
            </a:pPr>
            <a:endParaRPr sz="1400">
              <a:solidFill>
                <a:srgbClr val="002060"/>
              </a:solidFill>
              <a:latin typeface="Arial"/>
              <a:ea typeface="Arial"/>
              <a:cs typeface="Arial"/>
              <a:sym typeface="Arial"/>
            </a:endParaRPr>
          </a:p>
          <a:p>
            <a:pPr marL="457200" lvl="0" indent="-307975" algn="l" rtl="0">
              <a:lnSpc>
                <a:spcPct val="114999"/>
              </a:lnSpc>
              <a:spcBef>
                <a:spcPts val="0"/>
              </a:spcBef>
              <a:spcAft>
                <a:spcPts val="0"/>
              </a:spcAft>
              <a:buClr>
                <a:srgbClr val="002060"/>
              </a:buClr>
              <a:buSzPts val="1200"/>
              <a:buFont typeface="Arial" panose="020B0604020202020204" pitchFamily="34" charset="0"/>
              <a:buChar char="•"/>
            </a:pPr>
            <a:r>
              <a:rPr lang="en" sz="1400">
                <a:solidFill>
                  <a:srgbClr val="002060"/>
                </a:solidFill>
                <a:latin typeface="Arial"/>
                <a:ea typeface="Arial"/>
                <a:cs typeface="Arial"/>
                <a:sym typeface="Arial"/>
              </a:rPr>
              <a:t>S-CAS is aimed to be inclusive of Victim Service Providers (VSPs) and those with training and knowledge for how to best support survivors in our community</a:t>
            </a:r>
            <a:endParaRPr sz="1400">
              <a:solidFill>
                <a:srgbClr val="002060"/>
              </a:solidFill>
            </a:endParaRPr>
          </a:p>
        </p:txBody>
      </p:sp>
    </p:spTree>
  </p:cSld>
  <p:clrMapOvr>
    <a:masterClrMapping/>
  </p:clrMapOvr>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20000"/>
            <a:lumOff val="80000"/>
          </a:schemeClr>
        </a:solidFill>
        <a:effectLst/>
      </p:bgPr>
    </p:bg>
    <p:spTree>
      <p:nvGrpSpPr>
        <p:cNvPr id="1" name="Shape 246"/>
        <p:cNvGrpSpPr/>
        <p:nvPr/>
      </p:nvGrpSpPr>
      <p:grpSpPr>
        <a:xfrm>
          <a:off x="0" y="0"/>
          <a:ext cx="0" cy="0"/>
          <a:chOff x="0" y="0"/>
          <a:chExt cx="0" cy="0"/>
        </a:xfrm>
      </p:grpSpPr>
      <p:sp>
        <p:nvSpPr>
          <p:cNvPr id="247" name="Google Shape;247;p33"/>
          <p:cNvSpPr txBox="1">
            <a:spLocks noGrp="1"/>
          </p:cNvSpPr>
          <p:nvPr>
            <p:ph type="title"/>
          </p:nvPr>
        </p:nvSpPr>
        <p:spPr>
          <a:xfrm>
            <a:off x="296108" y="529389"/>
            <a:ext cx="8551784" cy="545231"/>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Clr>
                <a:srgbClr val="000000"/>
              </a:buClr>
              <a:buSzPts val="2880"/>
              <a:buFont typeface="Arial"/>
              <a:buNone/>
            </a:pPr>
            <a:r>
              <a:rPr lang="en" sz="2800">
                <a:solidFill>
                  <a:srgbClr val="002060"/>
                </a:solidFill>
                <a:latin typeface="Oswald" panose="00000500000000000000" pitchFamily="2" charset="0"/>
                <a:ea typeface="Arial"/>
                <a:cs typeface="Arial"/>
                <a:sym typeface="Arial"/>
              </a:rPr>
              <a:t>Survivor Coordinated Access System (S-CAS) Programs</a:t>
            </a:r>
            <a:endParaRPr sz="2800">
              <a:solidFill>
                <a:srgbClr val="002060"/>
              </a:solidFill>
              <a:latin typeface="Oswald" panose="00000500000000000000" pitchFamily="2" charset="0"/>
            </a:endParaRPr>
          </a:p>
        </p:txBody>
      </p:sp>
      <p:graphicFrame>
        <p:nvGraphicFramePr>
          <p:cNvPr id="248" name="Google Shape;248;p33"/>
          <p:cNvGraphicFramePr/>
          <p:nvPr>
            <p:extLst>
              <p:ext uri="{D42A27DB-BD31-4B8C-83A1-F6EECF244321}">
                <p14:modId xmlns:p14="http://schemas.microsoft.com/office/powerpoint/2010/main" val="3226391733"/>
              </p:ext>
            </p:extLst>
          </p:nvPr>
        </p:nvGraphicFramePr>
        <p:xfrm>
          <a:off x="484058" y="1284811"/>
          <a:ext cx="8175884" cy="3228016"/>
        </p:xfrm>
        <a:graphic>
          <a:graphicData uri="http://schemas.openxmlformats.org/drawingml/2006/table">
            <a:tbl>
              <a:tblPr>
                <a:noFill/>
                <a:tableStyleId>{F8443457-FB99-4602-B9A4-D6FFCE5155A7}</a:tableStyleId>
              </a:tblPr>
              <a:tblGrid>
                <a:gridCol w="2064181">
                  <a:extLst>
                    <a:ext uri="{9D8B030D-6E8A-4147-A177-3AD203B41FA5}">
                      <a16:colId xmlns:a16="http://schemas.microsoft.com/office/drawing/2014/main" val="20000"/>
                    </a:ext>
                  </a:extLst>
                </a:gridCol>
                <a:gridCol w="1710525">
                  <a:extLst>
                    <a:ext uri="{9D8B030D-6E8A-4147-A177-3AD203B41FA5}">
                      <a16:colId xmlns:a16="http://schemas.microsoft.com/office/drawing/2014/main" val="20001"/>
                    </a:ext>
                  </a:extLst>
                </a:gridCol>
                <a:gridCol w="4401178">
                  <a:extLst>
                    <a:ext uri="{9D8B030D-6E8A-4147-A177-3AD203B41FA5}">
                      <a16:colId xmlns:a16="http://schemas.microsoft.com/office/drawing/2014/main" val="20002"/>
                    </a:ext>
                  </a:extLst>
                </a:gridCol>
              </a:tblGrid>
              <a:tr h="413926">
                <a:tc>
                  <a:txBody>
                    <a:bodyPr/>
                    <a:lstStyle/>
                    <a:p>
                      <a:pPr marL="0" marR="0" lvl="0" indent="0" algn="l" rtl="0">
                        <a:lnSpc>
                          <a:spcPct val="100000"/>
                        </a:lnSpc>
                        <a:spcBef>
                          <a:spcPts val="0"/>
                        </a:spcBef>
                        <a:spcAft>
                          <a:spcPts val="0"/>
                        </a:spcAft>
                        <a:buClr>
                          <a:srgbClr val="000000"/>
                        </a:buClr>
                        <a:buSzPts val="1600"/>
                        <a:buFont typeface="Arial"/>
                        <a:buNone/>
                      </a:pPr>
                      <a:r>
                        <a:rPr lang="en" sz="1600" b="1" u="none" strike="noStrike" cap="none">
                          <a:solidFill>
                            <a:srgbClr val="FFFFFF"/>
                          </a:solidFill>
                        </a:rPr>
                        <a:t>Programs</a:t>
                      </a:r>
                      <a:endParaRPr sz="1600" b="1" u="none" strike="noStrike" cap="none">
                        <a:solidFill>
                          <a:srgbClr val="FFFFFF"/>
                        </a:solidFill>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 sz="1600" b="1" u="none" strike="noStrike" cap="none">
                          <a:solidFill>
                            <a:srgbClr val="FFFFFF"/>
                          </a:solidFill>
                        </a:rPr>
                        <a:t>Amount of Units</a:t>
                      </a:r>
                      <a:endParaRPr sz="1600" b="1" u="none" strike="noStrike" cap="none">
                        <a:solidFill>
                          <a:srgbClr val="FFFFFF"/>
                        </a:solidFill>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 sz="1600" b="1" u="none" strike="noStrike" cap="none">
                          <a:solidFill>
                            <a:srgbClr val="FFFFFF"/>
                          </a:solidFill>
                        </a:rPr>
                        <a:t>Program Description</a:t>
                      </a:r>
                      <a:endParaRPr sz="1600" b="1" u="none" strike="noStrike" cap="none">
                        <a:solidFill>
                          <a:srgbClr val="FFFFFF"/>
                        </a:solidFill>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002060"/>
                    </a:solidFill>
                  </a:tcPr>
                </a:tc>
                <a:extLst>
                  <a:ext uri="{0D108BD9-81ED-4DB2-BD59-A6C34878D82A}">
                    <a16:rowId xmlns:a16="http://schemas.microsoft.com/office/drawing/2014/main" val="10000"/>
                  </a:ext>
                </a:extLst>
              </a:tr>
              <a:tr h="354789">
                <a:tc>
                  <a:txBody>
                    <a:bodyPr/>
                    <a:lstStyle/>
                    <a:p>
                      <a:pPr marL="0" marR="0" lvl="0" indent="0" algn="l" rtl="0">
                        <a:lnSpc>
                          <a:spcPct val="100000"/>
                        </a:lnSpc>
                        <a:spcBef>
                          <a:spcPts val="0"/>
                        </a:spcBef>
                        <a:spcAft>
                          <a:spcPts val="0"/>
                        </a:spcAft>
                        <a:buClr>
                          <a:srgbClr val="000000"/>
                        </a:buClr>
                        <a:buSzPts val="1200"/>
                        <a:buFont typeface="Arial"/>
                        <a:buNone/>
                      </a:pPr>
                      <a:r>
                        <a:rPr lang="en" sz="1200" b="1" u="none" strike="noStrike" cap="none"/>
                        <a:t>Opening Doors Inc.</a:t>
                      </a:r>
                      <a:endParaRPr sz="1200" b="1" u="none" strike="noStrike" cap="none"/>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C9DAF8"/>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 sz="1200" b="1" u="none" strike="noStrike" cap="none"/>
                        <a:t>20 </a:t>
                      </a:r>
                      <a:r>
                        <a:rPr lang="en" sz="1200" u="none" strike="noStrike" cap="none"/>
                        <a:t>RRH Units</a:t>
                      </a:r>
                      <a:endParaRPr sz="1200" u="none" strike="noStrike" cap="none"/>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C9DAF8"/>
                    </a:solidFill>
                  </a:tcPr>
                </a:tc>
                <a:tc rowSpan="4">
                  <a:txBody>
                    <a:bodyPr/>
                    <a:lstStyle/>
                    <a:p>
                      <a:pPr marL="0" marR="0" lvl="0" indent="0" algn="ctr" rtl="0">
                        <a:lnSpc>
                          <a:spcPct val="100000"/>
                        </a:lnSpc>
                        <a:spcBef>
                          <a:spcPts val="0"/>
                        </a:spcBef>
                        <a:spcAft>
                          <a:spcPts val="0"/>
                        </a:spcAft>
                        <a:buClr>
                          <a:srgbClr val="000000"/>
                        </a:buClr>
                        <a:buSzPts val="1200"/>
                        <a:buFont typeface="Arial"/>
                        <a:buNone/>
                      </a:pPr>
                      <a:r>
                        <a:rPr lang="en" sz="1200" u="none" strike="noStrike" cap="none">
                          <a:solidFill>
                            <a:srgbClr val="212121"/>
                          </a:solidFill>
                        </a:rPr>
                        <a:t>RRH is housing that provides short-term (up to 3mos) and medium-term (4-24mos) tenant-based rental assistance and supportive services to survivors. Aimed to assist clients in achieving self-sufficiency and be able to afford rent on their own at the end of services. </a:t>
                      </a:r>
                      <a:endParaRPr sz="800" u="none" strike="noStrike" cap="none"/>
                    </a:p>
                  </a:txBody>
                  <a:tcPr marL="91425" marR="91425" marT="91425" marB="914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C9DAF8"/>
                    </a:solidFill>
                  </a:tcPr>
                </a:tc>
                <a:extLst>
                  <a:ext uri="{0D108BD9-81ED-4DB2-BD59-A6C34878D82A}">
                    <a16:rowId xmlns:a16="http://schemas.microsoft.com/office/drawing/2014/main" val="10001"/>
                  </a:ext>
                </a:extLst>
              </a:tr>
              <a:tr h="354789">
                <a:tc>
                  <a:txBody>
                    <a:bodyPr/>
                    <a:lstStyle/>
                    <a:p>
                      <a:pPr marL="0" marR="0" lvl="0" indent="0" algn="l" rtl="0">
                        <a:lnSpc>
                          <a:spcPct val="100000"/>
                        </a:lnSpc>
                        <a:spcBef>
                          <a:spcPts val="0"/>
                        </a:spcBef>
                        <a:spcAft>
                          <a:spcPts val="0"/>
                        </a:spcAft>
                        <a:buClr>
                          <a:srgbClr val="000000"/>
                        </a:buClr>
                        <a:buSzPts val="1200"/>
                        <a:buFont typeface="Arial"/>
                        <a:buNone/>
                      </a:pPr>
                      <a:r>
                        <a:rPr lang="en" sz="1200" b="1" u="none" strike="noStrike" cap="none"/>
                        <a:t>My Sister’s House</a:t>
                      </a:r>
                      <a:endParaRPr sz="1200" b="1" u="none" strike="noStrike" cap="none"/>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C9DAF8"/>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 sz="1200" b="1" u="none" strike="noStrike" cap="none"/>
                        <a:t>10 </a:t>
                      </a:r>
                      <a:r>
                        <a:rPr lang="en" sz="1200" u="none" strike="noStrike" cap="none"/>
                        <a:t>RRH Units</a:t>
                      </a:r>
                      <a:endParaRPr sz="1200" u="none" strike="noStrike" cap="none"/>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C9DAF8"/>
                    </a:solidFill>
                  </a:tcPr>
                </a:tc>
                <a:tc vMerge="1">
                  <a:txBody>
                    <a:bodyPr/>
                    <a:lstStyle/>
                    <a:p>
                      <a:endParaRPr lang="en-US"/>
                    </a:p>
                  </a:txBody>
                  <a:tcPr/>
                </a:tc>
                <a:extLst>
                  <a:ext uri="{0D108BD9-81ED-4DB2-BD59-A6C34878D82A}">
                    <a16:rowId xmlns:a16="http://schemas.microsoft.com/office/drawing/2014/main" val="10002"/>
                  </a:ext>
                </a:extLst>
              </a:tr>
              <a:tr h="354789">
                <a:tc>
                  <a:txBody>
                    <a:bodyPr/>
                    <a:lstStyle/>
                    <a:p>
                      <a:pPr marL="0" marR="0" lvl="0" indent="0" algn="l" rtl="0">
                        <a:lnSpc>
                          <a:spcPct val="100000"/>
                        </a:lnSpc>
                        <a:spcBef>
                          <a:spcPts val="0"/>
                        </a:spcBef>
                        <a:spcAft>
                          <a:spcPts val="0"/>
                        </a:spcAft>
                        <a:buClr>
                          <a:srgbClr val="000000"/>
                        </a:buClr>
                        <a:buSzPts val="1200"/>
                        <a:buFont typeface="Arial"/>
                        <a:buNone/>
                      </a:pPr>
                      <a:r>
                        <a:rPr lang="en" sz="1200" b="1" u="none" strike="noStrike" cap="none"/>
                        <a:t>Shelter Inc.</a:t>
                      </a:r>
                      <a:endParaRPr sz="1200" b="1" u="none" strike="noStrike" cap="none"/>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C9DAF8"/>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 sz="1200" b="1" u="none" strike="noStrike" cap="none"/>
                        <a:t>11</a:t>
                      </a:r>
                      <a:r>
                        <a:rPr lang="en" sz="1200" u="none" strike="noStrike" cap="none"/>
                        <a:t> RRH Units</a:t>
                      </a:r>
                      <a:endParaRPr sz="1200" u="none" strike="noStrike" cap="none"/>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C9DAF8"/>
                    </a:solidFill>
                  </a:tcPr>
                </a:tc>
                <a:tc vMerge="1">
                  <a:txBody>
                    <a:bodyPr/>
                    <a:lstStyle/>
                    <a:p>
                      <a:endParaRPr lang="en-US"/>
                    </a:p>
                  </a:txBody>
                  <a:tcPr/>
                </a:tc>
                <a:extLst>
                  <a:ext uri="{0D108BD9-81ED-4DB2-BD59-A6C34878D82A}">
                    <a16:rowId xmlns:a16="http://schemas.microsoft.com/office/drawing/2014/main" val="10003"/>
                  </a:ext>
                </a:extLst>
              </a:tr>
              <a:tr h="536263">
                <a:tc>
                  <a:txBody>
                    <a:bodyPr/>
                    <a:lstStyle/>
                    <a:p>
                      <a:pPr marL="0" marR="0" lvl="0" indent="0" algn="l" rtl="0">
                        <a:lnSpc>
                          <a:spcPct val="100000"/>
                        </a:lnSpc>
                        <a:spcBef>
                          <a:spcPts val="0"/>
                        </a:spcBef>
                        <a:spcAft>
                          <a:spcPts val="0"/>
                        </a:spcAft>
                        <a:buClr>
                          <a:srgbClr val="000000"/>
                        </a:buClr>
                        <a:buSzPts val="1200"/>
                        <a:buFont typeface="Arial"/>
                        <a:buNone/>
                      </a:pPr>
                      <a:r>
                        <a:rPr lang="en" sz="1200" b="1" u="none" strike="noStrike" cap="none"/>
                        <a:t>Lao Family Community Development</a:t>
                      </a:r>
                      <a:endParaRPr sz="1200" b="1" u="none" strike="noStrike" cap="none"/>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C9DAF8"/>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 sz="1200" b="1" u="none" strike="noStrike" cap="none"/>
                        <a:t>13 </a:t>
                      </a:r>
                      <a:r>
                        <a:rPr lang="en" sz="1200" u="none" strike="noStrike" cap="none"/>
                        <a:t>RRH Units</a:t>
                      </a:r>
                      <a:endParaRPr sz="1200" u="none" strike="noStrike" cap="none"/>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C9DAF8"/>
                    </a:solidFill>
                  </a:tcPr>
                </a:tc>
                <a:tc vMerge="1">
                  <a:txBody>
                    <a:bodyPr/>
                    <a:lstStyle/>
                    <a:p>
                      <a:endParaRPr lang="en-US"/>
                    </a:p>
                  </a:txBody>
                  <a:tcPr/>
                </a:tc>
                <a:extLst>
                  <a:ext uri="{0D108BD9-81ED-4DB2-BD59-A6C34878D82A}">
                    <a16:rowId xmlns:a16="http://schemas.microsoft.com/office/drawing/2014/main" val="10004"/>
                  </a:ext>
                </a:extLst>
              </a:tr>
              <a:tr h="911686">
                <a:tc>
                  <a:txBody>
                    <a:bodyPr/>
                    <a:lstStyle/>
                    <a:p>
                      <a:pPr marL="0" marR="0" lvl="0" indent="0" algn="l" rtl="0">
                        <a:lnSpc>
                          <a:spcPct val="100000"/>
                        </a:lnSpc>
                        <a:spcBef>
                          <a:spcPts val="0"/>
                        </a:spcBef>
                        <a:spcAft>
                          <a:spcPts val="0"/>
                        </a:spcAft>
                        <a:buClr>
                          <a:srgbClr val="000000"/>
                        </a:buClr>
                        <a:buSzPts val="1200"/>
                        <a:buFont typeface="Arial"/>
                        <a:buNone/>
                      </a:pPr>
                      <a:r>
                        <a:rPr lang="en" sz="1200" b="1" u="none" strike="noStrike" cap="none"/>
                        <a:t>WEAVE Inc.</a:t>
                      </a:r>
                      <a:endParaRPr sz="1200" b="1" u="none" strike="noStrike" cap="none"/>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A4C2F4"/>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 sz="1200" b="1" u="none" strike="noStrike" cap="none"/>
                        <a:t>9</a:t>
                      </a:r>
                      <a:r>
                        <a:rPr lang="en" sz="1200" u="none" strike="noStrike" cap="none"/>
                        <a:t> PSH Family Units (2-5 person)</a:t>
                      </a:r>
                      <a:endParaRPr sz="1200" u="none" strike="noStrike" cap="none"/>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A4C2F4"/>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 sz="1200" u="none" strike="noStrike" cap="none">
                          <a:solidFill>
                            <a:srgbClr val="000000"/>
                          </a:solidFill>
                        </a:rPr>
                        <a:t>Tenant-based voucher rental assistance and supportive services for families of 2-5 persons provided with no maximum term and ongoing case management to survivors</a:t>
                      </a:r>
                      <a:endParaRPr sz="800" u="none" strike="noStrike" cap="none"/>
                    </a:p>
                  </a:txBody>
                  <a:tcPr marL="91425" marR="91425" marT="91425" marB="914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A4C2F4"/>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 name="Rectangle 1">
            <a:extLst>
              <a:ext uri="{FF2B5EF4-FFF2-40B4-BE49-F238E27FC236}">
                <a16:creationId xmlns:a16="http://schemas.microsoft.com/office/drawing/2014/main" id="{CFC8C0BE-40A7-E8EC-1B0F-D6BDD0EE09F1}"/>
              </a:ext>
            </a:extLst>
          </p:cNvPr>
          <p:cNvSpPr/>
          <p:nvPr/>
        </p:nvSpPr>
        <p:spPr>
          <a:xfrm>
            <a:off x="314291" y="498458"/>
            <a:ext cx="3890210" cy="4146584"/>
          </a:xfrm>
          <a:prstGeom prst="rect">
            <a:avLst/>
          </a:prstGeom>
          <a:solidFill>
            <a:schemeClr val="tx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Google Shape;253;p35"/>
          <p:cNvSpPr txBox="1">
            <a:spLocks noGrp="1"/>
          </p:cNvSpPr>
          <p:nvPr>
            <p:ph type="title"/>
          </p:nvPr>
        </p:nvSpPr>
        <p:spPr>
          <a:xfrm>
            <a:off x="511844" y="1302182"/>
            <a:ext cx="3692657" cy="2715600"/>
          </a:xfrm>
          <a:prstGeom prst="rect">
            <a:avLst/>
          </a:prstGeom>
          <a:noFill/>
          <a:ln>
            <a:noFill/>
          </a:ln>
        </p:spPr>
        <p:txBody>
          <a:bodyPr spcFirstLastPara="1" wrap="square" lIns="91425" tIns="91425" rIns="91425" bIns="91425" anchor="b" anchorCtr="0">
            <a:normAutofit fontScale="90000"/>
          </a:bodyPr>
          <a:lstStyle/>
          <a:p>
            <a:pPr marL="0" lvl="0" indent="0" algn="l" rtl="0">
              <a:lnSpc>
                <a:spcPct val="100000"/>
              </a:lnSpc>
              <a:spcBef>
                <a:spcPts val="0"/>
              </a:spcBef>
              <a:spcAft>
                <a:spcPts val="0"/>
              </a:spcAft>
              <a:buSzPct val="114154"/>
              <a:buNone/>
            </a:pPr>
            <a:r>
              <a:rPr lang="en" sz="4050">
                <a:solidFill>
                  <a:srgbClr val="002060"/>
                </a:solidFill>
                <a:latin typeface="Oswald" panose="00000500000000000000" pitchFamily="2" charset="0"/>
              </a:rPr>
              <a:t>Essential</a:t>
            </a:r>
            <a:endParaRPr sz="4088">
              <a:solidFill>
                <a:srgbClr val="002060"/>
              </a:solidFill>
              <a:latin typeface="Oswald" panose="00000500000000000000" pitchFamily="2" charset="0"/>
            </a:endParaRPr>
          </a:p>
          <a:p>
            <a:pPr marL="0" lvl="0" indent="0" algn="l" rtl="0">
              <a:lnSpc>
                <a:spcPct val="100000"/>
              </a:lnSpc>
              <a:spcBef>
                <a:spcPts val="0"/>
              </a:spcBef>
              <a:spcAft>
                <a:spcPts val="0"/>
              </a:spcAft>
              <a:buSzPct val="114154"/>
              <a:buNone/>
            </a:pPr>
            <a:r>
              <a:rPr lang="en-US" sz="4050">
                <a:solidFill>
                  <a:srgbClr val="002060"/>
                </a:solidFill>
                <a:latin typeface="Oswald" panose="00000500000000000000" pitchFamily="2" charset="0"/>
              </a:rPr>
              <a:t>Elements of</a:t>
            </a:r>
          </a:p>
          <a:p>
            <a:pPr marL="0" lvl="0" indent="0" algn="l" rtl="0">
              <a:lnSpc>
                <a:spcPct val="100000"/>
              </a:lnSpc>
              <a:spcBef>
                <a:spcPts val="0"/>
              </a:spcBef>
              <a:spcAft>
                <a:spcPts val="0"/>
              </a:spcAft>
              <a:buSzPct val="114154"/>
              <a:buNone/>
            </a:pPr>
            <a:r>
              <a:rPr lang="en-US" sz="4050">
                <a:solidFill>
                  <a:srgbClr val="002060"/>
                </a:solidFill>
                <a:latin typeface="Oswald" panose="00000500000000000000" pitchFamily="2" charset="0"/>
              </a:rPr>
              <a:t>Survivor Coordinated Access</a:t>
            </a:r>
          </a:p>
          <a:p>
            <a:pPr marL="0" lvl="0" indent="0" algn="l" rtl="0">
              <a:lnSpc>
                <a:spcPct val="100000"/>
              </a:lnSpc>
              <a:spcBef>
                <a:spcPts val="0"/>
              </a:spcBef>
              <a:spcAft>
                <a:spcPts val="0"/>
              </a:spcAft>
              <a:buSzPct val="114154"/>
              <a:buNone/>
            </a:pPr>
            <a:r>
              <a:rPr lang="en-US" sz="4050">
                <a:solidFill>
                  <a:srgbClr val="002060"/>
                </a:solidFill>
                <a:latin typeface="Oswald" panose="00000500000000000000" pitchFamily="2" charset="0"/>
              </a:rPr>
              <a:t>System (S-CAS)</a:t>
            </a:r>
          </a:p>
        </p:txBody>
      </p:sp>
      <p:sp>
        <p:nvSpPr>
          <p:cNvPr id="254" name="Google Shape;254;p35"/>
          <p:cNvSpPr txBox="1">
            <a:spLocks noGrp="1"/>
          </p:cNvSpPr>
          <p:nvPr>
            <p:ph type="body" idx="2"/>
          </p:nvPr>
        </p:nvSpPr>
        <p:spPr>
          <a:xfrm>
            <a:off x="5452847" y="724200"/>
            <a:ext cx="2704563" cy="3695100"/>
          </a:xfrm>
          <a:prstGeom prst="rect">
            <a:avLst/>
          </a:prstGeom>
          <a:noFill/>
          <a:ln>
            <a:noFill/>
          </a:ln>
        </p:spPr>
        <p:txBody>
          <a:bodyPr spcFirstLastPara="1" wrap="square" lIns="91425" tIns="91425" rIns="91425" bIns="91425" anchor="ctr" anchorCtr="0">
            <a:normAutofit/>
          </a:bodyPr>
          <a:lstStyle/>
          <a:p>
            <a:pPr marL="0" lvl="0" indent="0" algn="l" rtl="0">
              <a:lnSpc>
                <a:spcPct val="115000"/>
              </a:lnSpc>
              <a:spcBef>
                <a:spcPts val="0"/>
              </a:spcBef>
              <a:spcAft>
                <a:spcPts val="0"/>
              </a:spcAft>
              <a:buSzPts val="1800"/>
              <a:buNone/>
            </a:pPr>
            <a:r>
              <a:rPr lang="en" sz="2100">
                <a:solidFill>
                  <a:schemeClr val="bg1"/>
                </a:solidFill>
                <a:latin typeface="+mj-lt"/>
              </a:rPr>
              <a:t>1. Confidentiality</a:t>
            </a:r>
            <a:endParaRPr sz="2100">
              <a:solidFill>
                <a:schemeClr val="bg1"/>
              </a:solidFill>
              <a:latin typeface="+mj-lt"/>
            </a:endParaRPr>
          </a:p>
          <a:p>
            <a:pPr marL="0" lvl="0" indent="0" algn="l" rtl="0">
              <a:lnSpc>
                <a:spcPct val="115000"/>
              </a:lnSpc>
              <a:spcBef>
                <a:spcPts val="1200"/>
              </a:spcBef>
              <a:spcAft>
                <a:spcPts val="0"/>
              </a:spcAft>
              <a:buSzPts val="1800"/>
              <a:buNone/>
            </a:pPr>
            <a:r>
              <a:rPr lang="en" sz="2100">
                <a:solidFill>
                  <a:schemeClr val="bg1"/>
                </a:solidFill>
                <a:latin typeface="+mj-lt"/>
              </a:rPr>
              <a:t>2. Access</a:t>
            </a:r>
            <a:endParaRPr sz="2100">
              <a:solidFill>
                <a:schemeClr val="bg1"/>
              </a:solidFill>
              <a:latin typeface="+mj-lt"/>
            </a:endParaRPr>
          </a:p>
          <a:p>
            <a:pPr marL="0" lvl="0" indent="0" algn="l" rtl="0">
              <a:lnSpc>
                <a:spcPct val="115000"/>
              </a:lnSpc>
              <a:spcBef>
                <a:spcPts val="1200"/>
              </a:spcBef>
              <a:spcAft>
                <a:spcPts val="0"/>
              </a:spcAft>
              <a:buSzPts val="1800"/>
              <a:buNone/>
            </a:pPr>
            <a:r>
              <a:rPr lang="en" sz="2100">
                <a:solidFill>
                  <a:schemeClr val="bg1"/>
                </a:solidFill>
                <a:latin typeface="+mj-lt"/>
              </a:rPr>
              <a:t>3. Assessment</a:t>
            </a:r>
            <a:endParaRPr sz="2100">
              <a:solidFill>
                <a:schemeClr val="bg1"/>
              </a:solidFill>
              <a:latin typeface="+mj-lt"/>
            </a:endParaRPr>
          </a:p>
          <a:p>
            <a:pPr marL="0" lvl="0" indent="0" algn="l" rtl="0">
              <a:lnSpc>
                <a:spcPct val="115000"/>
              </a:lnSpc>
              <a:spcBef>
                <a:spcPts val="1200"/>
              </a:spcBef>
              <a:spcAft>
                <a:spcPts val="0"/>
              </a:spcAft>
              <a:buSzPts val="1800"/>
              <a:buNone/>
            </a:pPr>
            <a:r>
              <a:rPr lang="en" sz="2100">
                <a:solidFill>
                  <a:schemeClr val="bg1"/>
                </a:solidFill>
                <a:latin typeface="+mj-lt"/>
              </a:rPr>
              <a:t>4. Problem-Solving</a:t>
            </a:r>
            <a:endParaRPr sz="2100">
              <a:solidFill>
                <a:schemeClr val="bg1"/>
              </a:solidFill>
              <a:latin typeface="+mj-lt"/>
            </a:endParaRPr>
          </a:p>
          <a:p>
            <a:pPr marL="0" lvl="0" indent="0" algn="l" rtl="0">
              <a:lnSpc>
                <a:spcPct val="115000"/>
              </a:lnSpc>
              <a:spcBef>
                <a:spcPts val="1200"/>
              </a:spcBef>
              <a:spcAft>
                <a:spcPts val="0"/>
              </a:spcAft>
              <a:buSzPts val="1800"/>
              <a:buNone/>
            </a:pPr>
            <a:r>
              <a:rPr lang="en" sz="2100">
                <a:solidFill>
                  <a:schemeClr val="bg1"/>
                </a:solidFill>
                <a:latin typeface="+mj-lt"/>
              </a:rPr>
              <a:t>5. Prioritization</a:t>
            </a:r>
            <a:endParaRPr sz="2100">
              <a:solidFill>
                <a:schemeClr val="bg1"/>
              </a:solidFill>
              <a:latin typeface="+mj-lt"/>
            </a:endParaRPr>
          </a:p>
          <a:p>
            <a:pPr marL="0" lvl="0" indent="0" algn="l" rtl="0">
              <a:lnSpc>
                <a:spcPct val="115000"/>
              </a:lnSpc>
              <a:spcBef>
                <a:spcPts val="1200"/>
              </a:spcBef>
              <a:spcAft>
                <a:spcPts val="0"/>
              </a:spcAft>
              <a:buSzPts val="1800"/>
              <a:buNone/>
            </a:pPr>
            <a:r>
              <a:rPr lang="en" sz="2100">
                <a:solidFill>
                  <a:schemeClr val="bg1"/>
                </a:solidFill>
                <a:latin typeface="+mj-lt"/>
              </a:rPr>
              <a:t>6. Referral</a:t>
            </a:r>
            <a:endParaRPr sz="2100">
              <a:solidFill>
                <a:schemeClr val="bg1"/>
              </a:solidFill>
              <a:latin typeface="+mj-l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20000"/>
            <a:lumOff val="80000"/>
          </a:schemeClr>
        </a:solidFill>
        <a:effectLst/>
      </p:bgPr>
    </p:bg>
    <p:spTree>
      <p:nvGrpSpPr>
        <p:cNvPr id="1" name="Shape 258"/>
        <p:cNvGrpSpPr/>
        <p:nvPr/>
      </p:nvGrpSpPr>
      <p:grpSpPr>
        <a:xfrm>
          <a:off x="0" y="0"/>
          <a:ext cx="0" cy="0"/>
          <a:chOff x="0" y="0"/>
          <a:chExt cx="0" cy="0"/>
        </a:xfrm>
      </p:grpSpPr>
      <p:sp>
        <p:nvSpPr>
          <p:cNvPr id="260" name="Google Shape;260;p74"/>
          <p:cNvSpPr txBox="1"/>
          <p:nvPr/>
        </p:nvSpPr>
        <p:spPr>
          <a:xfrm>
            <a:off x="479921" y="305588"/>
            <a:ext cx="6265784" cy="767700"/>
          </a:xfrm>
          <a:prstGeom prst="rect">
            <a:avLst/>
          </a:prstGeom>
          <a:noFill/>
          <a:ln>
            <a:noFill/>
          </a:ln>
        </p:spPr>
        <p:txBody>
          <a:bodyPr spcFirstLastPara="1" wrap="square" lIns="91425" tIns="91425" rIns="91425" bIns="91425" anchor="b" anchorCtr="0">
            <a:normAutofit fontScale="97500"/>
          </a:bodyPr>
          <a:lstStyle/>
          <a:p>
            <a:pPr marL="0" marR="0" lvl="0" indent="0" algn="l" rtl="0">
              <a:lnSpc>
                <a:spcPct val="100000"/>
              </a:lnSpc>
              <a:spcBef>
                <a:spcPts val="0"/>
              </a:spcBef>
              <a:spcAft>
                <a:spcPts val="0"/>
              </a:spcAft>
              <a:buClr>
                <a:srgbClr val="000000"/>
              </a:buClr>
              <a:buSzPct val="100000"/>
              <a:buFont typeface="Arial"/>
              <a:buNone/>
            </a:pPr>
            <a:r>
              <a:rPr lang="en" sz="3600" b="1" i="0" u="none" strike="noStrike" cap="none">
                <a:solidFill>
                  <a:srgbClr val="002060"/>
                </a:solidFill>
                <a:latin typeface="Oswald" panose="00000500000000000000" pitchFamily="2" charset="0"/>
                <a:sym typeface="Arial"/>
              </a:rPr>
              <a:t>S-CAS Eligibility Requirements</a:t>
            </a:r>
            <a:endParaRPr sz="3600" b="1" i="0" u="none" strike="noStrike" cap="none">
              <a:solidFill>
                <a:srgbClr val="002060"/>
              </a:solidFill>
              <a:latin typeface="Oswald" panose="00000500000000000000" pitchFamily="2" charset="0"/>
              <a:sym typeface="Arial"/>
            </a:endParaRPr>
          </a:p>
        </p:txBody>
      </p:sp>
      <p:graphicFrame>
        <p:nvGraphicFramePr>
          <p:cNvPr id="261" name="Google Shape;261;p74"/>
          <p:cNvGraphicFramePr/>
          <p:nvPr>
            <p:extLst>
              <p:ext uri="{D42A27DB-BD31-4B8C-83A1-F6EECF244321}">
                <p14:modId xmlns:p14="http://schemas.microsoft.com/office/powerpoint/2010/main" val="3171069340"/>
              </p:ext>
            </p:extLst>
          </p:nvPr>
        </p:nvGraphicFramePr>
        <p:xfrm>
          <a:off x="346484" y="1518488"/>
          <a:ext cx="8467075" cy="2908022"/>
        </p:xfrm>
        <a:graphic>
          <a:graphicData uri="http://schemas.openxmlformats.org/drawingml/2006/table">
            <a:tbl>
              <a:tblPr>
                <a:noFill/>
                <a:tableStyleId>{F8443457-FB99-4602-B9A4-D6FFCE5155A7}</a:tableStyleId>
              </a:tblPr>
              <a:tblGrid>
                <a:gridCol w="1581250">
                  <a:extLst>
                    <a:ext uri="{9D8B030D-6E8A-4147-A177-3AD203B41FA5}">
                      <a16:colId xmlns:a16="http://schemas.microsoft.com/office/drawing/2014/main" val="20000"/>
                    </a:ext>
                  </a:extLst>
                </a:gridCol>
                <a:gridCol w="3380850">
                  <a:extLst>
                    <a:ext uri="{9D8B030D-6E8A-4147-A177-3AD203B41FA5}">
                      <a16:colId xmlns:a16="http://schemas.microsoft.com/office/drawing/2014/main" val="20001"/>
                    </a:ext>
                  </a:extLst>
                </a:gridCol>
                <a:gridCol w="3504975">
                  <a:extLst>
                    <a:ext uri="{9D8B030D-6E8A-4147-A177-3AD203B41FA5}">
                      <a16:colId xmlns:a16="http://schemas.microsoft.com/office/drawing/2014/main" val="20002"/>
                    </a:ext>
                  </a:extLst>
                </a:gridCol>
              </a:tblGrid>
              <a:tr h="548900">
                <a:tc>
                  <a:txBody>
                    <a:bodyPr/>
                    <a:lstStyle/>
                    <a:p>
                      <a:pPr marL="0" marR="0" lvl="0" indent="0" algn="l" rtl="0">
                        <a:lnSpc>
                          <a:spcPct val="100000"/>
                        </a:lnSpc>
                        <a:spcBef>
                          <a:spcPts val="0"/>
                        </a:spcBef>
                        <a:spcAft>
                          <a:spcPts val="0"/>
                        </a:spcAft>
                        <a:buClr>
                          <a:srgbClr val="000000"/>
                        </a:buClr>
                        <a:buSzPts val="1200"/>
                        <a:buFont typeface="Arial"/>
                        <a:buNone/>
                      </a:pPr>
                      <a:r>
                        <a:rPr lang="en" sz="1200" b="1" u="none" strike="noStrike" cap="none">
                          <a:solidFill>
                            <a:srgbClr val="FFFFFF"/>
                          </a:solidFill>
                        </a:rPr>
                        <a:t>S-CAS Programs</a:t>
                      </a:r>
                      <a:endParaRPr sz="1200" b="1" u="none" strike="noStrike" cap="none">
                        <a:solidFill>
                          <a:srgbClr val="FFFFFF"/>
                        </a:solidFill>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 sz="1200" b="1" u="none" strike="noStrike" cap="none">
                          <a:solidFill>
                            <a:srgbClr val="FFFFFF"/>
                          </a:solidFill>
                        </a:rPr>
                        <a:t>Rapid Rehousing (RRH)</a:t>
                      </a:r>
                      <a:endParaRPr sz="1200" b="1" u="none" strike="noStrike" cap="none">
                        <a:solidFill>
                          <a:srgbClr val="FFFFFF"/>
                        </a:solidFill>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 sz="1200" b="1" u="none" strike="noStrike" cap="none">
                          <a:solidFill>
                            <a:srgbClr val="FFFFFF"/>
                          </a:solidFill>
                        </a:rPr>
                        <a:t>Permanent Supportive Housing (PSH)</a:t>
                      </a:r>
                      <a:endParaRPr sz="1200" b="1" u="none" strike="noStrike" cap="none">
                        <a:solidFill>
                          <a:srgbClr val="FFFFFF"/>
                        </a:solidFill>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002060"/>
                    </a:solidFill>
                  </a:tcPr>
                </a:tc>
                <a:extLst>
                  <a:ext uri="{0D108BD9-81ED-4DB2-BD59-A6C34878D82A}">
                    <a16:rowId xmlns:a16="http://schemas.microsoft.com/office/drawing/2014/main" val="10000"/>
                  </a:ext>
                </a:extLst>
              </a:tr>
              <a:tr h="2318375">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solidFill>
                            <a:srgbClr val="002060"/>
                          </a:solidFill>
                        </a:rPr>
                        <a:t>Eligibility Requirements</a:t>
                      </a:r>
                      <a:endParaRPr sz="1400" u="none" strike="noStrike" cap="none">
                        <a:solidFill>
                          <a:srgbClr val="002060"/>
                        </a:solidFill>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C9DAF8"/>
                    </a:solidFill>
                  </a:tcPr>
                </a:tc>
                <a:tc>
                  <a:txBody>
                    <a:bodyPr/>
                    <a:lstStyle/>
                    <a:p>
                      <a:pPr marL="0" marR="0" lvl="0" indent="0" algn="l" rtl="0">
                        <a:lnSpc>
                          <a:spcPct val="115000"/>
                        </a:lnSpc>
                        <a:spcBef>
                          <a:spcPts val="0"/>
                        </a:spcBef>
                        <a:spcAft>
                          <a:spcPts val="0"/>
                        </a:spcAft>
                        <a:buClr>
                          <a:srgbClr val="000000"/>
                        </a:buClr>
                        <a:buSzPts val="1400"/>
                        <a:buFont typeface="Arial"/>
                        <a:buNone/>
                      </a:pPr>
                      <a:r>
                        <a:rPr lang="en" sz="1400" u="none" strike="noStrike" cap="none">
                          <a:solidFill>
                            <a:srgbClr val="002060"/>
                          </a:solidFill>
                        </a:rPr>
                        <a:t>Meets Category 4 Homelessness:​</a:t>
                      </a:r>
                      <a:endParaRPr sz="1400" u="none" strike="noStrike" cap="none">
                        <a:solidFill>
                          <a:srgbClr val="002060"/>
                        </a:solidFill>
                      </a:endParaRPr>
                    </a:p>
                    <a:p>
                      <a:pPr marL="0" marR="0" lvl="0" indent="0" algn="l" rtl="0">
                        <a:lnSpc>
                          <a:spcPct val="115000"/>
                        </a:lnSpc>
                        <a:spcBef>
                          <a:spcPts val="0"/>
                        </a:spcBef>
                        <a:spcAft>
                          <a:spcPts val="0"/>
                        </a:spcAft>
                        <a:buClr>
                          <a:srgbClr val="000000"/>
                        </a:buClr>
                        <a:buSzPts val="1400"/>
                        <a:buFont typeface="Arial"/>
                        <a:buNone/>
                      </a:pPr>
                      <a:r>
                        <a:rPr lang="en" sz="1400" u="none" strike="noStrike" cap="none">
                          <a:solidFill>
                            <a:srgbClr val="002060"/>
                          </a:solidFill>
                        </a:rPr>
                        <a:t>​</a:t>
                      </a:r>
                      <a:endParaRPr sz="1400" u="none" strike="noStrike" cap="none">
                        <a:solidFill>
                          <a:srgbClr val="002060"/>
                        </a:solidFill>
                      </a:endParaRPr>
                    </a:p>
                    <a:p>
                      <a:pPr marL="457200" marR="0" lvl="0" indent="-317500" algn="l" rtl="0">
                        <a:lnSpc>
                          <a:spcPct val="115000"/>
                        </a:lnSpc>
                        <a:spcBef>
                          <a:spcPts val="0"/>
                        </a:spcBef>
                        <a:spcAft>
                          <a:spcPts val="0"/>
                        </a:spcAft>
                        <a:buClr>
                          <a:srgbClr val="002060"/>
                        </a:buClr>
                        <a:buSzPts val="1400"/>
                        <a:buFont typeface="Arial"/>
                        <a:buAutoNum type="arabicPeriod"/>
                      </a:pPr>
                      <a:r>
                        <a:rPr lang="en" sz="1400" u="none" strike="noStrike" cap="none">
                          <a:solidFill>
                            <a:srgbClr val="002060"/>
                          </a:solidFill>
                        </a:rPr>
                        <a:t>Is fleeing, or is attempting to flee domestic violence; </a:t>
                      </a:r>
                      <a:r>
                        <a:rPr lang="en" sz="1400" b="1" u="sng" strike="noStrike" cap="none">
                          <a:solidFill>
                            <a:srgbClr val="002060"/>
                          </a:solidFill>
                        </a:rPr>
                        <a:t>AND</a:t>
                      </a:r>
                      <a:r>
                        <a:rPr lang="en" sz="1400" u="none" strike="noStrike" cap="none">
                          <a:solidFill>
                            <a:srgbClr val="002060"/>
                          </a:solidFill>
                        </a:rPr>
                        <a:t>​</a:t>
                      </a:r>
                      <a:endParaRPr sz="1400" u="none" strike="noStrike" cap="none">
                        <a:solidFill>
                          <a:srgbClr val="002060"/>
                        </a:solidFill>
                      </a:endParaRPr>
                    </a:p>
                    <a:p>
                      <a:pPr marL="457200" marR="0" lvl="0" indent="-317500" algn="l" rtl="0">
                        <a:lnSpc>
                          <a:spcPct val="115000"/>
                        </a:lnSpc>
                        <a:spcBef>
                          <a:spcPts val="0"/>
                        </a:spcBef>
                        <a:spcAft>
                          <a:spcPts val="0"/>
                        </a:spcAft>
                        <a:buClr>
                          <a:srgbClr val="002060"/>
                        </a:buClr>
                        <a:buSzPts val="1400"/>
                        <a:buFont typeface="Arial"/>
                        <a:buAutoNum type="arabicPeriod"/>
                      </a:pPr>
                      <a:r>
                        <a:rPr lang="en" sz="1400" u="none" strike="noStrike" cap="none">
                          <a:solidFill>
                            <a:srgbClr val="002060"/>
                          </a:solidFill>
                        </a:rPr>
                        <a:t>Has no other residence;</a:t>
                      </a:r>
                      <a:r>
                        <a:rPr lang="en" sz="1400" b="1" u="sng" strike="noStrike" cap="none">
                          <a:solidFill>
                            <a:srgbClr val="002060"/>
                          </a:solidFill>
                        </a:rPr>
                        <a:t> AND</a:t>
                      </a:r>
                      <a:r>
                        <a:rPr lang="en" sz="1400" u="none" strike="noStrike" cap="none">
                          <a:solidFill>
                            <a:srgbClr val="002060"/>
                          </a:solidFill>
                        </a:rPr>
                        <a:t>​</a:t>
                      </a:r>
                      <a:endParaRPr sz="1400" u="none" strike="noStrike" cap="none">
                        <a:solidFill>
                          <a:srgbClr val="002060"/>
                        </a:solidFill>
                      </a:endParaRPr>
                    </a:p>
                    <a:p>
                      <a:pPr marL="457200" marR="0" lvl="0" indent="-317500" algn="l" rtl="0">
                        <a:lnSpc>
                          <a:spcPct val="115000"/>
                        </a:lnSpc>
                        <a:spcBef>
                          <a:spcPts val="0"/>
                        </a:spcBef>
                        <a:spcAft>
                          <a:spcPts val="0"/>
                        </a:spcAft>
                        <a:buClr>
                          <a:srgbClr val="002060"/>
                        </a:buClr>
                        <a:buSzPts val="1400"/>
                        <a:buFont typeface="Arial"/>
                        <a:buAutoNum type="arabicPeriod"/>
                      </a:pPr>
                      <a:r>
                        <a:rPr lang="en" sz="1400" u="none" strike="noStrike" cap="none">
                          <a:solidFill>
                            <a:srgbClr val="002060"/>
                          </a:solidFill>
                        </a:rPr>
                        <a:t>Lacks the resources or support networks to obtain other permanent housing</a:t>
                      </a:r>
                      <a:endParaRPr sz="1400" u="none" strike="noStrike" cap="none">
                        <a:solidFill>
                          <a:srgbClr val="002060"/>
                        </a:solidFill>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C9DAF8"/>
                    </a:solidFill>
                  </a:tcPr>
                </a:tc>
                <a:tc>
                  <a:txBody>
                    <a:bodyPr/>
                    <a:lstStyle/>
                    <a:p>
                      <a:pPr marL="457200" marR="0" lvl="0" indent="-317500" algn="l" rtl="0">
                        <a:lnSpc>
                          <a:spcPct val="115000"/>
                        </a:lnSpc>
                        <a:spcBef>
                          <a:spcPts val="0"/>
                        </a:spcBef>
                        <a:spcAft>
                          <a:spcPts val="0"/>
                        </a:spcAft>
                        <a:buClr>
                          <a:srgbClr val="002060"/>
                        </a:buClr>
                        <a:buSzPts val="1400"/>
                        <a:buFont typeface="Arial"/>
                        <a:buAutoNum type="arabicPeriod"/>
                      </a:pPr>
                      <a:r>
                        <a:rPr lang="en" sz="1400" u="none" strike="noStrike" cap="none">
                          <a:solidFill>
                            <a:srgbClr val="002060"/>
                          </a:solidFill>
                        </a:rPr>
                        <a:t>Meets Category 4 Homelessness​</a:t>
                      </a:r>
                      <a:endParaRPr sz="1400" u="none" strike="noStrike" cap="none">
                        <a:solidFill>
                          <a:srgbClr val="002060"/>
                        </a:solidFill>
                      </a:endParaRPr>
                    </a:p>
                    <a:p>
                      <a:pPr marL="457200" marR="0" lvl="0" indent="-317500" algn="l" rtl="0">
                        <a:lnSpc>
                          <a:spcPct val="115000"/>
                        </a:lnSpc>
                        <a:spcBef>
                          <a:spcPts val="0"/>
                        </a:spcBef>
                        <a:spcAft>
                          <a:spcPts val="0"/>
                        </a:spcAft>
                        <a:buClr>
                          <a:srgbClr val="002060"/>
                        </a:buClr>
                        <a:buSzPts val="1400"/>
                        <a:buFont typeface="Arial"/>
                        <a:buAutoNum type="arabicPeriod"/>
                      </a:pPr>
                      <a:r>
                        <a:rPr lang="en" sz="1400" u="none" strike="noStrike" cap="none">
                          <a:solidFill>
                            <a:srgbClr val="002060"/>
                          </a:solidFill>
                        </a:rPr>
                        <a:t>Chronically Homeless</a:t>
                      </a:r>
                      <a:endParaRPr sz="1400" u="none" strike="noStrike" cap="none">
                        <a:solidFill>
                          <a:srgbClr val="002060"/>
                        </a:solidFill>
                      </a:endParaRPr>
                    </a:p>
                    <a:p>
                      <a:pPr marL="457200" marR="0" lvl="0" indent="-317500" algn="l" rtl="0">
                        <a:lnSpc>
                          <a:spcPct val="115000"/>
                        </a:lnSpc>
                        <a:spcBef>
                          <a:spcPts val="0"/>
                        </a:spcBef>
                        <a:spcAft>
                          <a:spcPts val="0"/>
                        </a:spcAft>
                        <a:buClr>
                          <a:srgbClr val="002060"/>
                        </a:buClr>
                        <a:buSzPts val="1400"/>
                        <a:buFont typeface="Arial"/>
                        <a:buAutoNum type="arabicPeriod"/>
                      </a:pPr>
                      <a:r>
                        <a:rPr lang="en" sz="1400" u="none" strike="noStrike" cap="none">
                          <a:solidFill>
                            <a:srgbClr val="002060"/>
                          </a:solidFill>
                          <a:uFill>
                            <a:noFill/>
                          </a:uFill>
                          <a:hlinkClick r:id="rId3">
                            <a:extLst>
                              <a:ext uri="{A12FA001-AC4F-418D-AE19-62706E023703}">
                                <ahyp:hlinkClr xmlns:ahyp="http://schemas.microsoft.com/office/drawing/2018/hyperlinkcolor" val="tx"/>
                              </a:ext>
                            </a:extLst>
                          </a:hlinkClick>
                        </a:rPr>
                        <a:t>Certified Disability</a:t>
                      </a:r>
                      <a:r>
                        <a:rPr lang="en" sz="1400" u="none" strike="noStrike" cap="none">
                          <a:solidFill>
                            <a:srgbClr val="002060"/>
                          </a:solidFill>
                        </a:rPr>
                        <a:t>​</a:t>
                      </a:r>
                      <a:endParaRPr sz="1400" u="none" strike="noStrike" cap="none">
                        <a:solidFill>
                          <a:srgbClr val="002060"/>
                        </a:solidFill>
                      </a:endParaRPr>
                    </a:p>
                    <a:p>
                      <a:pPr marL="457200" marR="0" lvl="0" indent="-317500" algn="l" rtl="0">
                        <a:lnSpc>
                          <a:spcPct val="115000"/>
                        </a:lnSpc>
                        <a:spcBef>
                          <a:spcPts val="0"/>
                        </a:spcBef>
                        <a:spcAft>
                          <a:spcPts val="0"/>
                        </a:spcAft>
                        <a:buClr>
                          <a:srgbClr val="002060"/>
                        </a:buClr>
                        <a:buSzPts val="1400"/>
                        <a:buFont typeface="Arial"/>
                        <a:buAutoNum type="arabicPeriod"/>
                      </a:pPr>
                      <a:r>
                        <a:rPr lang="en" sz="1400" u="none" strike="noStrike" cap="none">
                          <a:solidFill>
                            <a:srgbClr val="002060"/>
                          </a:solidFill>
                        </a:rPr>
                        <a:t>Income below 30% ​</a:t>
                      </a:r>
                      <a:endParaRPr sz="1400" u="none" strike="noStrike" cap="none">
                        <a:solidFill>
                          <a:srgbClr val="002060"/>
                        </a:solidFill>
                      </a:endParaRPr>
                    </a:p>
                    <a:p>
                      <a:pPr marL="457200" marR="0" lvl="0" indent="-317500" algn="l" rtl="0">
                        <a:lnSpc>
                          <a:spcPct val="115000"/>
                        </a:lnSpc>
                        <a:spcBef>
                          <a:spcPts val="0"/>
                        </a:spcBef>
                        <a:spcAft>
                          <a:spcPts val="0"/>
                        </a:spcAft>
                        <a:buClr>
                          <a:srgbClr val="002060"/>
                        </a:buClr>
                        <a:buSzPts val="1400"/>
                        <a:buFont typeface="Arial"/>
                        <a:buAutoNum type="arabicPeriod"/>
                      </a:pPr>
                      <a:r>
                        <a:rPr lang="en" sz="1400" u="none" strike="noStrike" cap="none">
                          <a:solidFill>
                            <a:srgbClr val="002060"/>
                          </a:solidFill>
                        </a:rPr>
                        <a:t>US Identification Documents (ID)​</a:t>
                      </a:r>
                      <a:endParaRPr sz="1400" u="none" strike="noStrike" cap="none">
                        <a:solidFill>
                          <a:srgbClr val="002060"/>
                        </a:solidFill>
                      </a:endParaRPr>
                    </a:p>
                    <a:p>
                      <a:pPr marL="457200" marR="0" lvl="0" indent="-317500" algn="l" rtl="0">
                        <a:lnSpc>
                          <a:spcPct val="115000"/>
                        </a:lnSpc>
                        <a:spcBef>
                          <a:spcPts val="0"/>
                        </a:spcBef>
                        <a:spcAft>
                          <a:spcPts val="0"/>
                        </a:spcAft>
                        <a:buClr>
                          <a:srgbClr val="002060"/>
                        </a:buClr>
                        <a:buSzPts val="1400"/>
                        <a:buFont typeface="Arial"/>
                        <a:buAutoNum type="arabicPeriod"/>
                      </a:pPr>
                      <a:r>
                        <a:rPr lang="en" sz="1400" u="none" strike="noStrike" cap="none">
                          <a:solidFill>
                            <a:srgbClr val="002060"/>
                          </a:solidFill>
                        </a:rPr>
                        <a:t>Social Security Card</a:t>
                      </a:r>
                      <a:endParaRPr sz="1400" u="none" strike="noStrike" cap="none">
                        <a:solidFill>
                          <a:srgbClr val="002060"/>
                        </a:solidFill>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C9DAF8"/>
                    </a:solidFill>
                  </a:tcPr>
                </a:tc>
                <a:extLst>
                  <a:ext uri="{0D108BD9-81ED-4DB2-BD59-A6C34878D82A}">
                    <a16:rowId xmlns:a16="http://schemas.microsoft.com/office/drawing/2014/main" val="10001"/>
                  </a:ext>
                </a:extLst>
              </a:tr>
            </a:tbl>
          </a:graphicData>
        </a:graphic>
      </p:graphicFrame>
      <p:sp>
        <p:nvSpPr>
          <p:cNvPr id="2" name="Minus Sign 1">
            <a:extLst>
              <a:ext uri="{FF2B5EF4-FFF2-40B4-BE49-F238E27FC236}">
                <a16:creationId xmlns:a16="http://schemas.microsoft.com/office/drawing/2014/main" id="{9EDA034E-E880-B3DD-5257-ADAE79D1A6CF}"/>
              </a:ext>
            </a:extLst>
          </p:cNvPr>
          <p:cNvSpPr/>
          <p:nvPr/>
        </p:nvSpPr>
        <p:spPr>
          <a:xfrm>
            <a:off x="-655819" y="4381332"/>
            <a:ext cx="10206219" cy="237067"/>
          </a:xfrm>
          <a:prstGeom prst="mathMinus">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8" name="object 14">
            <a:extLst>
              <a:ext uri="{FF2B5EF4-FFF2-40B4-BE49-F238E27FC236}">
                <a16:creationId xmlns:a16="http://schemas.microsoft.com/office/drawing/2014/main" id="{EECEB70D-2F0B-7216-BBB2-11D4FD5C27AE}"/>
              </a:ext>
            </a:extLst>
          </p:cNvPr>
          <p:cNvSpPr txBox="1">
            <a:spLocks/>
          </p:cNvSpPr>
          <p:nvPr/>
        </p:nvSpPr>
        <p:spPr>
          <a:xfrm>
            <a:off x="1" y="622047"/>
            <a:ext cx="9143999" cy="529472"/>
          </a:xfrm>
          <a:prstGeom prst="rect">
            <a:avLst/>
          </a:prstGeom>
          <a:solidFill>
            <a:srgbClr val="002060"/>
          </a:solidFill>
        </p:spPr>
        <p:txBody>
          <a:bodyPr vert="horz" wrap="square" lIns="0" tIns="10001" rIns="0" bIns="0" rtlCol="0">
            <a:spAutoFit/>
          </a:bodyPr>
          <a:lstStyle>
            <a:lvl1pPr>
              <a:defRPr sz="3200" b="1" i="0">
                <a:solidFill>
                  <a:schemeClr val="bg1"/>
                </a:solidFill>
                <a:latin typeface="Arial"/>
                <a:ea typeface="+mj-ea"/>
                <a:cs typeface="Arial"/>
              </a:defRPr>
            </a:lvl1pPr>
          </a:lstStyle>
          <a:p>
            <a:pPr marL="9525" algn="ctr" defTabSz="685800">
              <a:spcBef>
                <a:spcPts val="79"/>
              </a:spcBef>
            </a:pPr>
            <a:r>
              <a:rPr lang="en-US" sz="3375">
                <a:solidFill>
                  <a:prstClr val="white"/>
                </a:solidFill>
                <a:latin typeface="Oswald" panose="00000500000000000000" pitchFamily="2" charset="0"/>
              </a:rPr>
              <a:t>Accessing S-CAS</a:t>
            </a:r>
            <a:endParaRPr lang="en-US" sz="3375" spc="-8">
              <a:solidFill>
                <a:prstClr val="white"/>
              </a:solidFill>
              <a:latin typeface="Oswald" panose="00000500000000000000" pitchFamily="2" charset="0"/>
            </a:endParaRPr>
          </a:p>
        </p:txBody>
      </p:sp>
      <p:sp>
        <p:nvSpPr>
          <p:cNvPr id="43" name="Flowchart: Connector 42">
            <a:extLst>
              <a:ext uri="{FF2B5EF4-FFF2-40B4-BE49-F238E27FC236}">
                <a16:creationId xmlns:a16="http://schemas.microsoft.com/office/drawing/2014/main" id="{9E2F6CD0-5DD1-BAE5-5F62-E476EACE8345}"/>
              </a:ext>
            </a:extLst>
          </p:cNvPr>
          <p:cNvSpPr/>
          <p:nvPr/>
        </p:nvSpPr>
        <p:spPr>
          <a:xfrm>
            <a:off x="3718906" y="1498585"/>
            <a:ext cx="1765534" cy="1343683"/>
          </a:xfrm>
          <a:prstGeom prst="flowChartConnector">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9525" marR="3810" indent="-953" algn="ctr" defTabSz="685800">
              <a:lnSpc>
                <a:spcPct val="86300"/>
              </a:lnSpc>
              <a:spcBef>
                <a:spcPts val="323"/>
              </a:spcBef>
            </a:pPr>
            <a:r>
              <a:rPr lang="en-US" sz="1200">
                <a:solidFill>
                  <a:prstClr val="white"/>
                </a:solidFill>
                <a:latin typeface="Arial"/>
                <a:cs typeface="Arial"/>
              </a:rPr>
              <a:t>Provider</a:t>
            </a:r>
            <a:r>
              <a:rPr lang="en-US" sz="1200" spc="-45">
                <a:solidFill>
                  <a:prstClr val="white"/>
                </a:solidFill>
                <a:latin typeface="Arial"/>
                <a:cs typeface="Arial"/>
              </a:rPr>
              <a:t> </a:t>
            </a:r>
            <a:r>
              <a:rPr lang="en-US" sz="1200" spc="-8">
                <a:solidFill>
                  <a:prstClr val="white"/>
                </a:solidFill>
                <a:latin typeface="Arial"/>
                <a:cs typeface="Arial"/>
              </a:rPr>
              <a:t>identifies </a:t>
            </a:r>
            <a:r>
              <a:rPr lang="en-US" sz="1200">
                <a:solidFill>
                  <a:prstClr val="white"/>
                </a:solidFill>
                <a:latin typeface="Arial"/>
                <a:cs typeface="Arial"/>
              </a:rPr>
              <a:t>survivor</a:t>
            </a:r>
            <a:r>
              <a:rPr lang="en-US" sz="1200" spc="-23">
                <a:solidFill>
                  <a:prstClr val="white"/>
                </a:solidFill>
                <a:latin typeface="Arial"/>
                <a:cs typeface="Arial"/>
              </a:rPr>
              <a:t> </a:t>
            </a:r>
            <a:r>
              <a:rPr lang="en-US" sz="1200">
                <a:solidFill>
                  <a:prstClr val="white"/>
                </a:solidFill>
                <a:latin typeface="Arial"/>
                <a:cs typeface="Arial"/>
              </a:rPr>
              <a:t>in</a:t>
            </a:r>
            <a:r>
              <a:rPr lang="en-US" sz="1200" spc="-15">
                <a:solidFill>
                  <a:prstClr val="white"/>
                </a:solidFill>
                <a:latin typeface="Arial"/>
                <a:cs typeface="Arial"/>
              </a:rPr>
              <a:t> </a:t>
            </a:r>
            <a:r>
              <a:rPr lang="en-US" sz="1200">
                <a:solidFill>
                  <a:prstClr val="white"/>
                </a:solidFill>
                <a:latin typeface="Arial"/>
                <a:cs typeface="Arial"/>
              </a:rPr>
              <a:t>need</a:t>
            </a:r>
            <a:r>
              <a:rPr lang="en-US" sz="1200" spc="-23">
                <a:solidFill>
                  <a:prstClr val="white"/>
                </a:solidFill>
                <a:latin typeface="Arial"/>
                <a:cs typeface="Arial"/>
              </a:rPr>
              <a:t> </a:t>
            </a:r>
            <a:r>
              <a:rPr lang="en-US" sz="1200" spc="-19">
                <a:solidFill>
                  <a:prstClr val="white"/>
                </a:solidFill>
                <a:latin typeface="Arial"/>
                <a:cs typeface="Arial"/>
              </a:rPr>
              <a:t>of </a:t>
            </a:r>
            <a:r>
              <a:rPr lang="en-US" sz="1200" spc="-8">
                <a:solidFill>
                  <a:prstClr val="white"/>
                </a:solidFill>
                <a:latin typeface="Arial"/>
                <a:cs typeface="Arial"/>
              </a:rPr>
              <a:t>survivor-specific resources</a:t>
            </a:r>
          </a:p>
        </p:txBody>
      </p:sp>
      <p:sp>
        <p:nvSpPr>
          <p:cNvPr id="44" name="Flowchart: Document 43">
            <a:extLst>
              <a:ext uri="{FF2B5EF4-FFF2-40B4-BE49-F238E27FC236}">
                <a16:creationId xmlns:a16="http://schemas.microsoft.com/office/drawing/2014/main" id="{960E1514-3C21-4797-D3E1-5651A9905688}"/>
              </a:ext>
            </a:extLst>
          </p:cNvPr>
          <p:cNvSpPr/>
          <p:nvPr/>
        </p:nvSpPr>
        <p:spPr>
          <a:xfrm>
            <a:off x="1040311" y="1723358"/>
            <a:ext cx="1576864" cy="1198119"/>
          </a:xfrm>
          <a:prstGeom prst="flowChartDocumen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r>
              <a:rPr lang="en-US" sz="1200">
                <a:solidFill>
                  <a:prstClr val="white"/>
                </a:solidFill>
                <a:latin typeface="Arial"/>
                <a:cs typeface="Arial"/>
              </a:rPr>
              <a:t>Provider</a:t>
            </a:r>
            <a:r>
              <a:rPr lang="en-US" sz="1200" spc="-45">
                <a:solidFill>
                  <a:prstClr val="white"/>
                </a:solidFill>
                <a:latin typeface="Arial"/>
                <a:cs typeface="Arial"/>
              </a:rPr>
              <a:t> </a:t>
            </a:r>
            <a:r>
              <a:rPr lang="en-US" sz="1200" spc="-8">
                <a:solidFill>
                  <a:prstClr val="white"/>
                </a:solidFill>
                <a:latin typeface="Arial"/>
                <a:cs typeface="Arial"/>
              </a:rPr>
              <a:t>refers </a:t>
            </a:r>
            <a:r>
              <a:rPr lang="en-US" sz="1200">
                <a:solidFill>
                  <a:prstClr val="white"/>
                </a:solidFill>
                <a:latin typeface="Arial"/>
                <a:cs typeface="Arial"/>
              </a:rPr>
              <a:t>survivor</a:t>
            </a:r>
            <a:r>
              <a:rPr lang="en-US" sz="1200" spc="-23">
                <a:solidFill>
                  <a:prstClr val="white"/>
                </a:solidFill>
                <a:latin typeface="Arial"/>
                <a:cs typeface="Arial"/>
              </a:rPr>
              <a:t> </a:t>
            </a:r>
            <a:r>
              <a:rPr lang="en-US" sz="1200">
                <a:solidFill>
                  <a:prstClr val="white"/>
                </a:solidFill>
                <a:latin typeface="Arial"/>
                <a:cs typeface="Arial"/>
              </a:rPr>
              <a:t>to</a:t>
            </a:r>
            <a:r>
              <a:rPr lang="en-US" sz="1200" spc="-15">
                <a:solidFill>
                  <a:prstClr val="white"/>
                </a:solidFill>
                <a:latin typeface="Arial"/>
                <a:cs typeface="Arial"/>
              </a:rPr>
              <a:t> </a:t>
            </a:r>
            <a:r>
              <a:rPr lang="en-US" sz="1200" spc="-19">
                <a:solidFill>
                  <a:prstClr val="white"/>
                </a:solidFill>
                <a:latin typeface="Arial"/>
                <a:cs typeface="Arial"/>
              </a:rPr>
              <a:t>VSP </a:t>
            </a:r>
            <a:r>
              <a:rPr lang="en-US" sz="1200">
                <a:solidFill>
                  <a:prstClr val="white"/>
                </a:solidFill>
                <a:latin typeface="Arial"/>
                <a:cs typeface="Arial"/>
              </a:rPr>
              <a:t>Access</a:t>
            </a:r>
            <a:r>
              <a:rPr lang="en-US" sz="1200" spc="-30">
                <a:solidFill>
                  <a:prstClr val="white"/>
                </a:solidFill>
                <a:latin typeface="Arial"/>
                <a:cs typeface="Arial"/>
              </a:rPr>
              <a:t> </a:t>
            </a:r>
            <a:r>
              <a:rPr lang="en-US" sz="1200" spc="-15">
                <a:solidFill>
                  <a:prstClr val="white"/>
                </a:solidFill>
                <a:latin typeface="Arial"/>
                <a:cs typeface="Arial"/>
              </a:rPr>
              <a:t>Point</a:t>
            </a:r>
          </a:p>
          <a:p>
            <a:pPr algn="ctr" defTabSz="685800"/>
            <a:endParaRPr lang="en-US" sz="1200">
              <a:solidFill>
                <a:prstClr val="white"/>
              </a:solidFill>
              <a:latin typeface="Calibri"/>
            </a:endParaRPr>
          </a:p>
        </p:txBody>
      </p:sp>
      <p:sp>
        <p:nvSpPr>
          <p:cNvPr id="45" name="Flowchart: Process 44">
            <a:extLst>
              <a:ext uri="{FF2B5EF4-FFF2-40B4-BE49-F238E27FC236}">
                <a16:creationId xmlns:a16="http://schemas.microsoft.com/office/drawing/2014/main" id="{D211E6E5-65AD-40AF-38E3-2D7B9D4D97B0}"/>
              </a:ext>
            </a:extLst>
          </p:cNvPr>
          <p:cNvSpPr/>
          <p:nvPr/>
        </p:nvSpPr>
        <p:spPr>
          <a:xfrm>
            <a:off x="1043732" y="3640216"/>
            <a:ext cx="1576864" cy="1054937"/>
          </a:xfrm>
          <a:prstGeom prst="flowChartProcess">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9525" marR="3810" indent="-953" algn="ctr" defTabSz="685800">
              <a:lnSpc>
                <a:spcPct val="86300"/>
              </a:lnSpc>
              <a:spcBef>
                <a:spcPts val="323"/>
              </a:spcBef>
            </a:pPr>
            <a:r>
              <a:rPr lang="en-US" sz="1200" spc="-19">
                <a:solidFill>
                  <a:prstClr val="white"/>
                </a:solidFill>
                <a:latin typeface="Arial"/>
                <a:cs typeface="Arial"/>
              </a:rPr>
              <a:t>VSP</a:t>
            </a:r>
            <a:r>
              <a:rPr lang="en-US" sz="1200" spc="-98">
                <a:solidFill>
                  <a:prstClr val="white"/>
                </a:solidFill>
                <a:latin typeface="Arial"/>
                <a:cs typeface="Arial"/>
              </a:rPr>
              <a:t> </a:t>
            </a:r>
            <a:r>
              <a:rPr lang="en-US" sz="1200">
                <a:solidFill>
                  <a:prstClr val="white"/>
                </a:solidFill>
                <a:latin typeface="Arial"/>
                <a:cs typeface="Arial"/>
              </a:rPr>
              <a:t>Access</a:t>
            </a:r>
            <a:r>
              <a:rPr lang="en-US" sz="1200" spc="-15">
                <a:solidFill>
                  <a:prstClr val="white"/>
                </a:solidFill>
                <a:latin typeface="Arial"/>
                <a:cs typeface="Arial"/>
              </a:rPr>
              <a:t> </a:t>
            </a:r>
            <a:r>
              <a:rPr lang="en-US" sz="1200" spc="-8">
                <a:solidFill>
                  <a:prstClr val="white"/>
                </a:solidFill>
                <a:latin typeface="Arial"/>
                <a:cs typeface="Arial"/>
              </a:rPr>
              <a:t>Point </a:t>
            </a:r>
            <a:r>
              <a:rPr lang="en-US" sz="1200">
                <a:solidFill>
                  <a:prstClr val="white"/>
                </a:solidFill>
                <a:latin typeface="Arial"/>
                <a:cs typeface="Arial"/>
              </a:rPr>
              <a:t>establishes</a:t>
            </a:r>
            <a:r>
              <a:rPr lang="en-US" sz="1200" spc="-41">
                <a:solidFill>
                  <a:prstClr val="white"/>
                </a:solidFill>
                <a:latin typeface="Arial"/>
                <a:cs typeface="Arial"/>
              </a:rPr>
              <a:t> </a:t>
            </a:r>
            <a:r>
              <a:rPr lang="en-US" sz="1200" spc="-8">
                <a:solidFill>
                  <a:prstClr val="white"/>
                </a:solidFill>
                <a:latin typeface="Arial"/>
                <a:cs typeface="Arial"/>
              </a:rPr>
              <a:t>eligibility </a:t>
            </a:r>
            <a:r>
              <a:rPr lang="en-US" sz="1200">
                <a:solidFill>
                  <a:prstClr val="white"/>
                </a:solidFill>
                <a:latin typeface="Arial"/>
                <a:cs typeface="Arial"/>
              </a:rPr>
              <a:t>&amp;</a:t>
            </a:r>
            <a:r>
              <a:rPr lang="en-US" sz="1200" spc="-19">
                <a:solidFill>
                  <a:prstClr val="white"/>
                </a:solidFill>
                <a:latin typeface="Arial"/>
                <a:cs typeface="Arial"/>
              </a:rPr>
              <a:t> </a:t>
            </a:r>
            <a:r>
              <a:rPr lang="en-US" sz="1200" spc="-8">
                <a:solidFill>
                  <a:prstClr val="white"/>
                </a:solidFill>
                <a:latin typeface="Arial"/>
                <a:cs typeface="Arial"/>
              </a:rPr>
              <a:t>administers prioritization questions</a:t>
            </a:r>
          </a:p>
        </p:txBody>
      </p:sp>
      <p:sp>
        <p:nvSpPr>
          <p:cNvPr id="48" name="Flowchart: Process 47">
            <a:extLst>
              <a:ext uri="{FF2B5EF4-FFF2-40B4-BE49-F238E27FC236}">
                <a16:creationId xmlns:a16="http://schemas.microsoft.com/office/drawing/2014/main" id="{F20D9C85-1256-07B7-4645-D6731476D24E}"/>
              </a:ext>
            </a:extLst>
          </p:cNvPr>
          <p:cNvSpPr/>
          <p:nvPr/>
        </p:nvSpPr>
        <p:spPr>
          <a:xfrm>
            <a:off x="3783567" y="3640737"/>
            <a:ext cx="1576864" cy="1054416"/>
          </a:xfrm>
          <a:prstGeom prst="flowChartProcess">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9525" marR="3810" indent="-953" algn="ctr" defTabSz="685800">
              <a:lnSpc>
                <a:spcPct val="86300"/>
              </a:lnSpc>
              <a:spcBef>
                <a:spcPts val="323"/>
              </a:spcBef>
            </a:pPr>
            <a:r>
              <a:rPr lang="en-US" sz="1200" spc="-19">
                <a:solidFill>
                  <a:prstClr val="white"/>
                </a:solidFill>
                <a:latin typeface="Arial"/>
                <a:cs typeface="Arial"/>
              </a:rPr>
              <a:t>VSP</a:t>
            </a:r>
            <a:r>
              <a:rPr lang="en-US" sz="1200" spc="-98">
                <a:solidFill>
                  <a:prstClr val="white"/>
                </a:solidFill>
                <a:latin typeface="Arial"/>
                <a:cs typeface="Arial"/>
              </a:rPr>
              <a:t> </a:t>
            </a:r>
            <a:r>
              <a:rPr lang="en-US" sz="1200">
                <a:solidFill>
                  <a:prstClr val="white"/>
                </a:solidFill>
                <a:latin typeface="Arial"/>
                <a:cs typeface="Arial"/>
              </a:rPr>
              <a:t>Access</a:t>
            </a:r>
            <a:r>
              <a:rPr lang="en-US" sz="1200" spc="-15">
                <a:solidFill>
                  <a:prstClr val="white"/>
                </a:solidFill>
                <a:latin typeface="Arial"/>
                <a:cs typeface="Arial"/>
              </a:rPr>
              <a:t> </a:t>
            </a:r>
            <a:r>
              <a:rPr lang="en-US" sz="1200" spc="-8">
                <a:solidFill>
                  <a:prstClr val="white"/>
                </a:solidFill>
                <a:latin typeface="Arial"/>
                <a:cs typeface="Arial"/>
              </a:rPr>
              <a:t>Point </a:t>
            </a:r>
            <a:r>
              <a:rPr lang="en-US" sz="1200">
                <a:solidFill>
                  <a:prstClr val="white"/>
                </a:solidFill>
                <a:latin typeface="Arial"/>
                <a:cs typeface="Arial"/>
              </a:rPr>
              <a:t>adds</a:t>
            </a:r>
            <a:r>
              <a:rPr lang="en-US" sz="1200" spc="-15">
                <a:solidFill>
                  <a:prstClr val="white"/>
                </a:solidFill>
                <a:latin typeface="Arial"/>
                <a:cs typeface="Arial"/>
              </a:rPr>
              <a:t> </a:t>
            </a:r>
            <a:r>
              <a:rPr lang="en-US" sz="1200">
                <a:solidFill>
                  <a:prstClr val="white"/>
                </a:solidFill>
                <a:latin typeface="Arial"/>
                <a:cs typeface="Arial"/>
              </a:rPr>
              <a:t>client</a:t>
            </a:r>
            <a:r>
              <a:rPr lang="en-US" sz="1200" spc="-23">
                <a:solidFill>
                  <a:prstClr val="white"/>
                </a:solidFill>
                <a:latin typeface="Arial"/>
                <a:cs typeface="Arial"/>
              </a:rPr>
              <a:t> </a:t>
            </a:r>
            <a:r>
              <a:rPr lang="en-US" sz="1200">
                <a:solidFill>
                  <a:prstClr val="white"/>
                </a:solidFill>
                <a:latin typeface="Arial"/>
                <a:cs typeface="Arial"/>
              </a:rPr>
              <a:t>to</a:t>
            </a:r>
            <a:r>
              <a:rPr lang="en-US" sz="1200" spc="-11">
                <a:solidFill>
                  <a:prstClr val="white"/>
                </a:solidFill>
                <a:latin typeface="Arial"/>
                <a:cs typeface="Arial"/>
              </a:rPr>
              <a:t> </a:t>
            </a:r>
            <a:r>
              <a:rPr lang="en-US" sz="1200" spc="-19">
                <a:solidFill>
                  <a:prstClr val="white"/>
                </a:solidFill>
                <a:latin typeface="Arial"/>
                <a:cs typeface="Arial"/>
              </a:rPr>
              <a:t>S- </a:t>
            </a:r>
            <a:r>
              <a:rPr lang="en-US" sz="1200">
                <a:solidFill>
                  <a:prstClr val="white"/>
                </a:solidFill>
                <a:latin typeface="Arial"/>
                <a:cs typeface="Arial"/>
              </a:rPr>
              <a:t>CAS</a:t>
            </a:r>
            <a:r>
              <a:rPr lang="en-US" sz="1200" spc="-26">
                <a:solidFill>
                  <a:prstClr val="white"/>
                </a:solidFill>
                <a:latin typeface="Arial"/>
                <a:cs typeface="Arial"/>
              </a:rPr>
              <a:t> </a:t>
            </a:r>
            <a:r>
              <a:rPr lang="en-US" sz="1200">
                <a:solidFill>
                  <a:prstClr val="white"/>
                </a:solidFill>
                <a:latin typeface="Arial"/>
                <a:cs typeface="Arial"/>
              </a:rPr>
              <a:t>list</a:t>
            </a:r>
            <a:r>
              <a:rPr lang="en-US" sz="1200" spc="-23">
                <a:solidFill>
                  <a:prstClr val="white"/>
                </a:solidFill>
                <a:latin typeface="Arial"/>
                <a:cs typeface="Arial"/>
              </a:rPr>
              <a:t> </a:t>
            </a:r>
            <a:r>
              <a:rPr lang="en-US" sz="1200">
                <a:solidFill>
                  <a:prstClr val="white"/>
                </a:solidFill>
                <a:latin typeface="Arial"/>
                <a:cs typeface="Arial"/>
              </a:rPr>
              <a:t>to</a:t>
            </a:r>
            <a:r>
              <a:rPr lang="en-US" sz="1200" spc="-19">
                <a:solidFill>
                  <a:prstClr val="white"/>
                </a:solidFill>
                <a:latin typeface="Arial"/>
                <a:cs typeface="Arial"/>
              </a:rPr>
              <a:t> be </a:t>
            </a:r>
            <a:r>
              <a:rPr lang="en-US" sz="1200">
                <a:solidFill>
                  <a:prstClr val="white"/>
                </a:solidFill>
                <a:latin typeface="Arial"/>
                <a:cs typeface="Arial"/>
              </a:rPr>
              <a:t>prioritized</a:t>
            </a:r>
            <a:r>
              <a:rPr lang="en-US" sz="1200" spc="-53">
                <a:solidFill>
                  <a:prstClr val="white"/>
                </a:solidFill>
                <a:latin typeface="Arial"/>
                <a:cs typeface="Arial"/>
              </a:rPr>
              <a:t> </a:t>
            </a:r>
            <a:r>
              <a:rPr lang="en-US" sz="1200" spc="-19">
                <a:solidFill>
                  <a:prstClr val="white"/>
                </a:solidFill>
                <a:latin typeface="Arial"/>
                <a:cs typeface="Arial"/>
              </a:rPr>
              <a:t>for </a:t>
            </a:r>
            <a:r>
              <a:rPr lang="en-US" sz="1200" spc="-8">
                <a:solidFill>
                  <a:prstClr val="white"/>
                </a:solidFill>
                <a:latin typeface="Arial"/>
                <a:cs typeface="Arial"/>
              </a:rPr>
              <a:t>housing</a:t>
            </a:r>
          </a:p>
        </p:txBody>
      </p:sp>
      <p:sp>
        <p:nvSpPr>
          <p:cNvPr id="49" name="Flowchart: Process 48">
            <a:extLst>
              <a:ext uri="{FF2B5EF4-FFF2-40B4-BE49-F238E27FC236}">
                <a16:creationId xmlns:a16="http://schemas.microsoft.com/office/drawing/2014/main" id="{1FA51C06-D360-2F82-DFE2-41D245CF0B6D}"/>
              </a:ext>
            </a:extLst>
          </p:cNvPr>
          <p:cNvSpPr/>
          <p:nvPr/>
        </p:nvSpPr>
        <p:spPr>
          <a:xfrm>
            <a:off x="6523403" y="3642084"/>
            <a:ext cx="1640883" cy="1053069"/>
          </a:xfrm>
          <a:prstGeom prst="flowChartProcess">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r>
              <a:rPr lang="en-US" sz="1200">
                <a:solidFill>
                  <a:prstClr val="white"/>
                </a:solidFill>
                <a:latin typeface="Arial"/>
                <a:cs typeface="Arial"/>
              </a:rPr>
              <a:t>As</a:t>
            </a:r>
            <a:r>
              <a:rPr lang="en-US" sz="1200" spc="-8">
                <a:solidFill>
                  <a:prstClr val="white"/>
                </a:solidFill>
                <a:latin typeface="Arial"/>
                <a:cs typeface="Arial"/>
              </a:rPr>
              <a:t> </a:t>
            </a:r>
            <a:r>
              <a:rPr lang="en-US" sz="1200">
                <a:solidFill>
                  <a:prstClr val="white"/>
                </a:solidFill>
                <a:latin typeface="Arial"/>
                <a:cs typeface="Arial"/>
              </a:rPr>
              <a:t>open</a:t>
            </a:r>
            <a:r>
              <a:rPr lang="en-US" sz="1200" spc="-19">
                <a:solidFill>
                  <a:prstClr val="white"/>
                </a:solidFill>
                <a:latin typeface="Arial"/>
                <a:cs typeface="Arial"/>
              </a:rPr>
              <a:t> </a:t>
            </a:r>
            <a:r>
              <a:rPr lang="en-US" sz="1200" spc="-15">
                <a:solidFill>
                  <a:prstClr val="white"/>
                </a:solidFill>
                <a:latin typeface="Arial"/>
                <a:cs typeface="Arial"/>
              </a:rPr>
              <a:t>units </a:t>
            </a:r>
            <a:r>
              <a:rPr lang="en-US" sz="1200">
                <a:solidFill>
                  <a:prstClr val="white"/>
                </a:solidFill>
                <a:latin typeface="Arial"/>
                <a:cs typeface="Arial"/>
              </a:rPr>
              <a:t>become</a:t>
            </a:r>
            <a:r>
              <a:rPr lang="en-US" sz="1200" spc="-23">
                <a:solidFill>
                  <a:prstClr val="white"/>
                </a:solidFill>
                <a:latin typeface="Arial"/>
                <a:cs typeface="Arial"/>
              </a:rPr>
              <a:t> </a:t>
            </a:r>
            <a:r>
              <a:rPr lang="en-US" sz="1200" spc="-8">
                <a:solidFill>
                  <a:prstClr val="white"/>
                </a:solidFill>
                <a:latin typeface="Arial"/>
                <a:cs typeface="Arial"/>
              </a:rPr>
              <a:t>available, </a:t>
            </a:r>
            <a:r>
              <a:rPr lang="en-US" sz="1200">
                <a:solidFill>
                  <a:prstClr val="white"/>
                </a:solidFill>
                <a:latin typeface="Arial"/>
                <a:cs typeface="Arial"/>
              </a:rPr>
              <a:t>survivors</a:t>
            </a:r>
            <a:r>
              <a:rPr lang="en-US" sz="1200" spc="-41">
                <a:solidFill>
                  <a:prstClr val="white"/>
                </a:solidFill>
                <a:latin typeface="Arial"/>
                <a:cs typeface="Arial"/>
              </a:rPr>
              <a:t> </a:t>
            </a:r>
            <a:r>
              <a:rPr lang="en-US" sz="1200" spc="-19">
                <a:solidFill>
                  <a:prstClr val="white"/>
                </a:solidFill>
                <a:latin typeface="Arial"/>
                <a:cs typeface="Arial"/>
              </a:rPr>
              <a:t>are </a:t>
            </a:r>
            <a:r>
              <a:rPr lang="en-US" sz="1200">
                <a:solidFill>
                  <a:prstClr val="white"/>
                </a:solidFill>
                <a:latin typeface="Arial"/>
                <a:cs typeface="Arial"/>
              </a:rPr>
              <a:t>referred</a:t>
            </a:r>
            <a:r>
              <a:rPr lang="en-US" sz="1200" spc="-19">
                <a:solidFill>
                  <a:prstClr val="white"/>
                </a:solidFill>
                <a:latin typeface="Arial"/>
                <a:cs typeface="Arial"/>
              </a:rPr>
              <a:t> </a:t>
            </a:r>
            <a:r>
              <a:rPr lang="en-US" sz="1200">
                <a:solidFill>
                  <a:prstClr val="white"/>
                </a:solidFill>
                <a:latin typeface="Arial"/>
                <a:cs typeface="Arial"/>
              </a:rPr>
              <a:t>from </a:t>
            </a:r>
            <a:r>
              <a:rPr lang="en-US" sz="1200" spc="-15">
                <a:solidFill>
                  <a:prstClr val="white"/>
                </a:solidFill>
                <a:latin typeface="Arial"/>
                <a:cs typeface="Arial"/>
              </a:rPr>
              <a:t>S-</a:t>
            </a:r>
            <a:r>
              <a:rPr lang="en-US" sz="1200" spc="-19">
                <a:solidFill>
                  <a:prstClr val="white"/>
                </a:solidFill>
                <a:latin typeface="Arial"/>
                <a:cs typeface="Arial"/>
              </a:rPr>
              <a:t>CAS </a:t>
            </a:r>
            <a:r>
              <a:rPr lang="en-US" sz="1200">
                <a:solidFill>
                  <a:prstClr val="white"/>
                </a:solidFill>
                <a:latin typeface="Arial"/>
                <a:cs typeface="Arial"/>
              </a:rPr>
              <a:t>priority</a:t>
            </a:r>
            <a:r>
              <a:rPr lang="en-US" sz="1200" spc="-41">
                <a:solidFill>
                  <a:prstClr val="white"/>
                </a:solidFill>
                <a:latin typeface="Arial"/>
                <a:cs typeface="Arial"/>
              </a:rPr>
              <a:t> </a:t>
            </a:r>
            <a:r>
              <a:rPr lang="en-US" sz="1200" spc="-15">
                <a:solidFill>
                  <a:prstClr val="white"/>
                </a:solidFill>
                <a:latin typeface="Arial"/>
                <a:cs typeface="Arial"/>
              </a:rPr>
              <a:t>list.</a:t>
            </a:r>
            <a:endParaRPr lang="en-US" sz="1200">
              <a:solidFill>
                <a:prstClr val="white"/>
              </a:solidFill>
              <a:latin typeface="Calibri"/>
            </a:endParaRPr>
          </a:p>
        </p:txBody>
      </p:sp>
      <p:sp>
        <p:nvSpPr>
          <p:cNvPr id="78" name="Arrow: Right 77">
            <a:extLst>
              <a:ext uri="{FF2B5EF4-FFF2-40B4-BE49-F238E27FC236}">
                <a16:creationId xmlns:a16="http://schemas.microsoft.com/office/drawing/2014/main" id="{52AD1587-B27C-F842-A243-CCB6E9FE65C3}"/>
              </a:ext>
            </a:extLst>
          </p:cNvPr>
          <p:cNvSpPr/>
          <p:nvPr/>
        </p:nvSpPr>
        <p:spPr>
          <a:xfrm rot="10800000">
            <a:off x="2617175" y="1984152"/>
            <a:ext cx="1101731" cy="363474"/>
          </a:xfrm>
          <a:prstGeom prst="rightArrow">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endParaRPr lang="en-US" sz="1050">
              <a:solidFill>
                <a:prstClr val="white"/>
              </a:solidFill>
              <a:latin typeface="Calibri"/>
            </a:endParaRPr>
          </a:p>
        </p:txBody>
      </p:sp>
      <p:sp>
        <p:nvSpPr>
          <p:cNvPr id="79" name="Arrow: Right 78">
            <a:extLst>
              <a:ext uri="{FF2B5EF4-FFF2-40B4-BE49-F238E27FC236}">
                <a16:creationId xmlns:a16="http://schemas.microsoft.com/office/drawing/2014/main" id="{B83CBB8B-5F43-67C9-785B-790C7DD646E3}"/>
              </a:ext>
            </a:extLst>
          </p:cNvPr>
          <p:cNvSpPr/>
          <p:nvPr/>
        </p:nvSpPr>
        <p:spPr>
          <a:xfrm>
            <a:off x="2620596" y="4006732"/>
            <a:ext cx="1162970" cy="363474"/>
          </a:xfrm>
          <a:prstGeom prst="rightArrow">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endParaRPr lang="en-US" sz="1050">
              <a:solidFill>
                <a:prstClr val="white"/>
              </a:solidFill>
              <a:latin typeface="Calibri"/>
            </a:endParaRPr>
          </a:p>
        </p:txBody>
      </p:sp>
      <p:sp>
        <p:nvSpPr>
          <p:cNvPr id="80" name="Arrow: Right 79">
            <a:extLst>
              <a:ext uri="{FF2B5EF4-FFF2-40B4-BE49-F238E27FC236}">
                <a16:creationId xmlns:a16="http://schemas.microsoft.com/office/drawing/2014/main" id="{B0A532DD-5595-387C-9D0D-A9BEADD7D60D}"/>
              </a:ext>
            </a:extLst>
          </p:cNvPr>
          <p:cNvSpPr/>
          <p:nvPr/>
        </p:nvSpPr>
        <p:spPr>
          <a:xfrm>
            <a:off x="5375075" y="3985948"/>
            <a:ext cx="1162970" cy="363474"/>
          </a:xfrm>
          <a:prstGeom prst="rightArrow">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endParaRPr lang="en-US" sz="1050">
              <a:solidFill>
                <a:prstClr val="white"/>
              </a:solidFill>
              <a:latin typeface="Calibri"/>
            </a:endParaRPr>
          </a:p>
        </p:txBody>
      </p:sp>
      <p:sp>
        <p:nvSpPr>
          <p:cNvPr id="82" name="Arrow: Right 81">
            <a:extLst>
              <a:ext uri="{FF2B5EF4-FFF2-40B4-BE49-F238E27FC236}">
                <a16:creationId xmlns:a16="http://schemas.microsoft.com/office/drawing/2014/main" id="{985F6700-C310-4CF7-916F-7F75AC2C268E}"/>
              </a:ext>
            </a:extLst>
          </p:cNvPr>
          <p:cNvSpPr/>
          <p:nvPr/>
        </p:nvSpPr>
        <p:spPr>
          <a:xfrm rot="5400000">
            <a:off x="1125988" y="3099110"/>
            <a:ext cx="718739" cy="363474"/>
          </a:xfrm>
          <a:prstGeom prst="rightArrow">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endParaRPr lang="en-US" sz="1050">
              <a:solidFill>
                <a:prstClr val="white"/>
              </a:solidFill>
              <a:latin typeface="Calibri"/>
            </a:endParaRPr>
          </a:p>
        </p:txBody>
      </p:sp>
    </p:spTree>
    <p:extLst>
      <p:ext uri="{BB962C8B-B14F-4D97-AF65-F5344CB8AC3E}">
        <p14:creationId xmlns:p14="http://schemas.microsoft.com/office/powerpoint/2010/main" val="1207747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Shape 46"/>
        <p:cNvGrpSpPr/>
        <p:nvPr/>
      </p:nvGrpSpPr>
      <p:grpSpPr>
        <a:xfrm>
          <a:off x="0" y="0"/>
          <a:ext cx="0" cy="0"/>
          <a:chOff x="0" y="0"/>
          <a:chExt cx="0" cy="0"/>
        </a:xfrm>
      </p:grpSpPr>
      <p:pic>
        <p:nvPicPr>
          <p:cNvPr id="6" name="Picture 5" descr="A hand holding a crystal ball&#10;&#10;Description automatically generated">
            <a:extLst>
              <a:ext uri="{FF2B5EF4-FFF2-40B4-BE49-F238E27FC236}">
                <a16:creationId xmlns:a16="http://schemas.microsoft.com/office/drawing/2014/main" id="{6127E93D-F3B8-CB58-44DC-C9BEE237C26C}"/>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463963" y="0"/>
            <a:ext cx="7715250" cy="5143500"/>
          </a:xfrm>
          <a:prstGeom prst="rect">
            <a:avLst/>
          </a:prstGeom>
        </p:spPr>
      </p:pic>
      <p:pic>
        <p:nvPicPr>
          <p:cNvPr id="8" name="Picture 7" descr="A blue and grey logo with a house and text&#10;&#10;Description automatically generated">
            <a:extLst>
              <a:ext uri="{FF2B5EF4-FFF2-40B4-BE49-F238E27FC236}">
                <a16:creationId xmlns:a16="http://schemas.microsoft.com/office/drawing/2014/main" id="{DC1D53A9-4ED7-2C8C-0B0F-320259E1ABD1}"/>
              </a:ext>
            </a:extLst>
          </p:cNvPr>
          <p:cNvPicPr>
            <a:picLocks noChangeAspect="1"/>
          </p:cNvPicPr>
          <p:nvPr/>
        </p:nvPicPr>
        <p:blipFill>
          <a:blip r:embed="rId5"/>
          <a:stretch>
            <a:fillRect/>
          </a:stretch>
        </p:blipFill>
        <p:spPr>
          <a:xfrm>
            <a:off x="6766658" y="3282422"/>
            <a:ext cx="1767385" cy="1446975"/>
          </a:xfrm>
          <a:prstGeom prst="rect">
            <a:avLst/>
          </a:prstGeom>
        </p:spPr>
      </p:pic>
      <p:sp>
        <p:nvSpPr>
          <p:cNvPr id="11" name="AutoShape 2" descr="Home">
            <a:extLst>
              <a:ext uri="{FF2B5EF4-FFF2-40B4-BE49-F238E27FC236}">
                <a16:creationId xmlns:a16="http://schemas.microsoft.com/office/drawing/2014/main" id="{4DC22486-46C4-B71E-FE3B-A48BDF9A920D}"/>
              </a:ext>
            </a:extLst>
          </p:cNvPr>
          <p:cNvSpPr>
            <a:spLocks noChangeAspect="1" noChangeArrowheads="1"/>
          </p:cNvSpPr>
          <p:nvPr/>
        </p:nvSpPr>
        <p:spPr bwMode="auto">
          <a:xfrm>
            <a:off x="4419600" y="1241715"/>
            <a:ext cx="1482436" cy="148243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endParaRPr lang="en-US" sz="1867"/>
          </a:p>
        </p:txBody>
      </p:sp>
      <p:sp>
        <p:nvSpPr>
          <p:cNvPr id="3" name="TextBox 2">
            <a:extLst>
              <a:ext uri="{FF2B5EF4-FFF2-40B4-BE49-F238E27FC236}">
                <a16:creationId xmlns:a16="http://schemas.microsoft.com/office/drawing/2014/main" id="{6682A6DC-0C6C-536C-51D0-F496478CDADF}"/>
              </a:ext>
            </a:extLst>
          </p:cNvPr>
          <p:cNvSpPr txBox="1"/>
          <p:nvPr/>
        </p:nvSpPr>
        <p:spPr>
          <a:xfrm>
            <a:off x="6252844" y="1288969"/>
            <a:ext cx="2895246" cy="900246"/>
          </a:xfrm>
          <a:prstGeom prst="rect">
            <a:avLst/>
          </a:prstGeom>
          <a:noFill/>
        </p:spPr>
        <p:txBody>
          <a:bodyPr wrap="square" lIns="68580" tIns="34290" rIns="68580" bIns="3429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r>
              <a:rPr lang="en" sz="1800">
                <a:solidFill>
                  <a:srgbClr val="002060"/>
                </a:solidFill>
                <a:latin typeface="+mj-lt"/>
              </a:rPr>
              <a:t>Coordinated Access System (CAS) Housing Referral Process</a:t>
            </a:r>
            <a:endParaRPr lang="en-US" sz="1650">
              <a:solidFill>
                <a:srgbClr val="002060"/>
              </a:solidFill>
              <a:latin typeface="+mj-lt"/>
            </a:endParaRPr>
          </a:p>
        </p:txBody>
      </p:sp>
    </p:spTree>
    <p:extLst>
      <p:ext uri="{BB962C8B-B14F-4D97-AF65-F5344CB8AC3E}">
        <p14:creationId xmlns:p14="http://schemas.microsoft.com/office/powerpoint/2010/main" val="10702523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20000"/>
            <a:lumOff val="80000"/>
          </a:schemeClr>
        </a:solidFill>
        <a:effectLst/>
      </p:bgPr>
    </p:bg>
    <p:spTree>
      <p:nvGrpSpPr>
        <p:cNvPr id="1" name="Shape 274"/>
        <p:cNvGrpSpPr/>
        <p:nvPr/>
      </p:nvGrpSpPr>
      <p:grpSpPr>
        <a:xfrm>
          <a:off x="0" y="0"/>
          <a:ext cx="0" cy="0"/>
          <a:chOff x="0" y="0"/>
          <a:chExt cx="0" cy="0"/>
        </a:xfrm>
      </p:grpSpPr>
      <p:sp>
        <p:nvSpPr>
          <p:cNvPr id="275" name="Google Shape;275;p76"/>
          <p:cNvSpPr txBox="1"/>
          <p:nvPr/>
        </p:nvSpPr>
        <p:spPr>
          <a:xfrm>
            <a:off x="460950" y="289546"/>
            <a:ext cx="8222100" cy="767700"/>
          </a:xfrm>
          <a:prstGeom prst="rect">
            <a:avLst/>
          </a:prstGeom>
          <a:noFill/>
          <a:ln>
            <a:noFill/>
          </a:ln>
        </p:spPr>
        <p:txBody>
          <a:bodyPr spcFirstLastPara="1" wrap="square" lIns="91425" tIns="91425" rIns="91425" bIns="91425" anchor="b" anchorCtr="0">
            <a:normAutofit/>
          </a:bodyPr>
          <a:lstStyle/>
          <a:p>
            <a:pPr marL="0" marR="0" lvl="0" indent="0" algn="l" rtl="0">
              <a:lnSpc>
                <a:spcPct val="100000"/>
              </a:lnSpc>
              <a:spcBef>
                <a:spcPts val="0"/>
              </a:spcBef>
              <a:spcAft>
                <a:spcPts val="0"/>
              </a:spcAft>
              <a:buClr>
                <a:srgbClr val="000000"/>
              </a:buClr>
              <a:buSzPts val="2800"/>
              <a:buFont typeface="Arial"/>
              <a:buNone/>
            </a:pPr>
            <a:r>
              <a:rPr lang="en" sz="3600" b="1" i="0" u="none" strike="noStrike" cap="none">
                <a:solidFill>
                  <a:srgbClr val="002060"/>
                </a:solidFill>
                <a:latin typeface="Oswald" panose="00000500000000000000" pitchFamily="2" charset="0"/>
                <a:sym typeface="Arial"/>
              </a:rPr>
              <a:t>Current VSP Access Points for S-CAS</a:t>
            </a:r>
            <a:endParaRPr sz="3600" b="0" i="0" u="none" strike="noStrike" cap="none">
              <a:solidFill>
                <a:srgbClr val="002060"/>
              </a:solidFill>
              <a:latin typeface="Oswald" panose="00000500000000000000" pitchFamily="2" charset="0"/>
              <a:sym typeface="Arial"/>
            </a:endParaRPr>
          </a:p>
        </p:txBody>
      </p:sp>
      <p:pic>
        <p:nvPicPr>
          <p:cNvPr id="276" name="Google Shape;276;p76" descr="A table with numbers and text&#10;&#10;Description automatically generated"/>
          <p:cNvPicPr preferRelativeResize="0"/>
          <p:nvPr/>
        </p:nvPicPr>
        <p:blipFill rotWithShape="1">
          <a:blip r:embed="rId3">
            <a:alphaModFix/>
          </a:blip>
          <a:srcRect/>
          <a:stretch/>
        </p:blipFill>
        <p:spPr>
          <a:xfrm>
            <a:off x="202137" y="1183639"/>
            <a:ext cx="8739725" cy="3071300"/>
          </a:xfrm>
          <a:prstGeom prst="rect">
            <a:avLst/>
          </a:prstGeom>
          <a:noFill/>
          <a:ln>
            <a:noFill/>
          </a:ln>
        </p:spPr>
      </p:pic>
      <p:sp>
        <p:nvSpPr>
          <p:cNvPr id="2" name="Minus Sign 1">
            <a:extLst>
              <a:ext uri="{FF2B5EF4-FFF2-40B4-BE49-F238E27FC236}">
                <a16:creationId xmlns:a16="http://schemas.microsoft.com/office/drawing/2014/main" id="{8C77BA70-C7D3-C3C9-C2C7-C1EEB4E93B55}"/>
              </a:ext>
            </a:extLst>
          </p:cNvPr>
          <p:cNvSpPr/>
          <p:nvPr/>
        </p:nvSpPr>
        <p:spPr>
          <a:xfrm>
            <a:off x="-655819" y="4381332"/>
            <a:ext cx="10206219" cy="237067"/>
          </a:xfrm>
          <a:prstGeom prst="mathMinus">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20000"/>
            <a:lumOff val="80000"/>
          </a:schemeClr>
        </a:solidFill>
        <a:effectLst/>
      </p:bgPr>
    </p:bg>
    <p:spTree>
      <p:nvGrpSpPr>
        <p:cNvPr id="1" name="Shape 280"/>
        <p:cNvGrpSpPr/>
        <p:nvPr/>
      </p:nvGrpSpPr>
      <p:grpSpPr>
        <a:xfrm>
          <a:off x="0" y="0"/>
          <a:ext cx="0" cy="0"/>
          <a:chOff x="0" y="0"/>
          <a:chExt cx="0" cy="0"/>
        </a:xfrm>
      </p:grpSpPr>
      <p:sp>
        <p:nvSpPr>
          <p:cNvPr id="282" name="Google Shape;282;g26886bef39d_2_1"/>
          <p:cNvSpPr txBox="1"/>
          <p:nvPr/>
        </p:nvSpPr>
        <p:spPr>
          <a:xfrm>
            <a:off x="655300" y="439498"/>
            <a:ext cx="8027700" cy="57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500"/>
              <a:buFont typeface="Arial"/>
              <a:buNone/>
            </a:pPr>
            <a:r>
              <a:rPr lang="en" sz="2800" b="1" i="0" u="none" strike="noStrike" cap="none">
                <a:solidFill>
                  <a:srgbClr val="002060"/>
                </a:solidFill>
                <a:latin typeface="Oswald" panose="00000500000000000000" pitchFamily="2" charset="0"/>
                <a:sym typeface="Arial"/>
              </a:rPr>
              <a:t>Recent New VSP S-CAS Access Point Additions</a:t>
            </a:r>
            <a:endParaRPr sz="2800" b="1" i="0" u="none" strike="noStrike" cap="none">
              <a:solidFill>
                <a:srgbClr val="002060"/>
              </a:solidFill>
              <a:latin typeface="Oswald" panose="00000500000000000000" pitchFamily="2" charset="0"/>
              <a:sym typeface="Arial"/>
            </a:endParaRPr>
          </a:p>
        </p:txBody>
      </p:sp>
      <p:graphicFrame>
        <p:nvGraphicFramePr>
          <p:cNvPr id="283" name="Google Shape;283;g26886bef39d_2_1"/>
          <p:cNvGraphicFramePr/>
          <p:nvPr>
            <p:extLst>
              <p:ext uri="{D42A27DB-BD31-4B8C-83A1-F6EECF244321}">
                <p14:modId xmlns:p14="http://schemas.microsoft.com/office/powerpoint/2010/main" val="264236612"/>
              </p:ext>
            </p:extLst>
          </p:nvPr>
        </p:nvGraphicFramePr>
        <p:xfrm>
          <a:off x="270688" y="1320963"/>
          <a:ext cx="8602625" cy="2501575"/>
        </p:xfrm>
        <a:graphic>
          <a:graphicData uri="http://schemas.openxmlformats.org/drawingml/2006/table">
            <a:tbl>
              <a:tblPr>
                <a:noFill/>
                <a:tableStyleId>{F8443457-FB99-4602-B9A4-D6FFCE5155A7}</a:tableStyleId>
              </a:tblPr>
              <a:tblGrid>
                <a:gridCol w="3470600">
                  <a:extLst>
                    <a:ext uri="{9D8B030D-6E8A-4147-A177-3AD203B41FA5}">
                      <a16:colId xmlns:a16="http://schemas.microsoft.com/office/drawing/2014/main" val="20000"/>
                    </a:ext>
                  </a:extLst>
                </a:gridCol>
                <a:gridCol w="1678375">
                  <a:extLst>
                    <a:ext uri="{9D8B030D-6E8A-4147-A177-3AD203B41FA5}">
                      <a16:colId xmlns:a16="http://schemas.microsoft.com/office/drawing/2014/main" val="20001"/>
                    </a:ext>
                  </a:extLst>
                </a:gridCol>
                <a:gridCol w="3453650">
                  <a:extLst>
                    <a:ext uri="{9D8B030D-6E8A-4147-A177-3AD203B41FA5}">
                      <a16:colId xmlns:a16="http://schemas.microsoft.com/office/drawing/2014/main" val="20002"/>
                    </a:ext>
                  </a:extLst>
                </a:gridCol>
              </a:tblGrid>
              <a:tr h="538625">
                <a:tc>
                  <a:txBody>
                    <a:bodyPr/>
                    <a:lstStyle/>
                    <a:p>
                      <a:pPr marL="0" marR="0" lvl="0" indent="0" algn="ctr" rtl="0">
                        <a:lnSpc>
                          <a:spcPct val="100000"/>
                        </a:lnSpc>
                        <a:spcBef>
                          <a:spcPts val="0"/>
                        </a:spcBef>
                        <a:spcAft>
                          <a:spcPts val="0"/>
                        </a:spcAft>
                        <a:buClr>
                          <a:srgbClr val="000000"/>
                        </a:buClr>
                        <a:buSzPts val="1800"/>
                        <a:buFont typeface="Arial"/>
                        <a:buNone/>
                      </a:pPr>
                      <a:r>
                        <a:rPr lang="en" sz="1800" b="1" u="none" strike="noStrike" cap="none">
                          <a:solidFill>
                            <a:schemeClr val="lt1"/>
                          </a:solidFill>
                        </a:rPr>
                        <a:t>Agency</a:t>
                      </a:r>
                      <a:endParaRPr sz="1800" b="1" u="none" strike="noStrike" cap="none">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002060"/>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 sz="1800" b="1" u="none" strike="noStrike" cap="none">
                          <a:solidFill>
                            <a:schemeClr val="lt1"/>
                          </a:solidFill>
                        </a:rPr>
                        <a:t>Phone</a:t>
                      </a:r>
                      <a:endParaRPr sz="1800" b="1" u="none" strike="noStrike" cap="none">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002060"/>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 sz="1800" b="1" u="none" strike="noStrike" cap="none">
                          <a:solidFill>
                            <a:schemeClr val="lt1"/>
                          </a:solidFill>
                        </a:rPr>
                        <a:t>Population Served</a:t>
                      </a:r>
                      <a:endParaRPr sz="1800" b="1" u="none" strike="noStrike" cap="none">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002060"/>
                    </a:solidFill>
                  </a:tcPr>
                </a:tc>
                <a:extLst>
                  <a:ext uri="{0D108BD9-81ED-4DB2-BD59-A6C34878D82A}">
                    <a16:rowId xmlns:a16="http://schemas.microsoft.com/office/drawing/2014/main" val="10000"/>
                  </a:ext>
                </a:extLst>
              </a:tr>
              <a:tr h="533175">
                <a:tc>
                  <a:txBody>
                    <a:bodyPr/>
                    <a:lstStyle/>
                    <a:p>
                      <a:pPr marL="0" marR="0" lvl="0" indent="0" algn="l" rtl="0">
                        <a:lnSpc>
                          <a:spcPct val="100000"/>
                        </a:lnSpc>
                        <a:spcBef>
                          <a:spcPts val="0"/>
                        </a:spcBef>
                        <a:spcAft>
                          <a:spcPts val="0"/>
                        </a:spcAft>
                        <a:buClr>
                          <a:srgbClr val="000000"/>
                        </a:buClr>
                        <a:buSzPts val="1600"/>
                        <a:buFont typeface="Arial"/>
                        <a:buNone/>
                      </a:pPr>
                      <a:r>
                        <a:rPr lang="en" sz="1600" b="1" u="none" strike="noStrike" cap="none"/>
                        <a:t>Bridging Initiatives International</a:t>
                      </a:r>
                      <a:endParaRPr sz="1600" b="1" u="none" strike="noStrike" cap="none"/>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CFE2F3"/>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 sz="1600" u="none" strike="noStrike" cap="none"/>
                        <a:t>(916) 970-5164</a:t>
                      </a:r>
                      <a:endParaRPr sz="1600" u="none" strike="noStrike" cap="none"/>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CFE2F3"/>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 sz="1600" u="none" strike="noStrike" cap="none"/>
                        <a:t>Domestic Violence</a:t>
                      </a:r>
                      <a:endParaRPr sz="1600" u="none" strike="noStrike" cap="none"/>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CFE2F3"/>
                    </a:solidFill>
                  </a:tcPr>
                </a:tc>
                <a:extLst>
                  <a:ext uri="{0D108BD9-81ED-4DB2-BD59-A6C34878D82A}">
                    <a16:rowId xmlns:a16="http://schemas.microsoft.com/office/drawing/2014/main" val="10001"/>
                  </a:ext>
                </a:extLst>
              </a:tr>
              <a:tr h="466825">
                <a:tc>
                  <a:txBody>
                    <a:bodyPr/>
                    <a:lstStyle/>
                    <a:p>
                      <a:pPr marL="0" marR="0" lvl="0" indent="0" algn="l" rtl="0">
                        <a:lnSpc>
                          <a:spcPct val="100000"/>
                        </a:lnSpc>
                        <a:spcBef>
                          <a:spcPts val="0"/>
                        </a:spcBef>
                        <a:spcAft>
                          <a:spcPts val="0"/>
                        </a:spcAft>
                        <a:buClr>
                          <a:srgbClr val="000000"/>
                        </a:buClr>
                        <a:buSzPts val="1600"/>
                        <a:buFont typeface="Arial"/>
                        <a:buNone/>
                      </a:pPr>
                      <a:r>
                        <a:rPr lang="en" sz="1600" b="1" u="none" strike="noStrike" cap="none"/>
                        <a:t>Inter-Tribal Council of CA</a:t>
                      </a:r>
                      <a:endParaRPr sz="1600" b="1" u="none" strike="noStrike" cap="none"/>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9FC5E8"/>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 sz="1600" u="none" strike="noStrike" cap="none"/>
                        <a:t>(916) 973-9581</a:t>
                      </a:r>
                      <a:endParaRPr sz="1600" u="none" strike="noStrike" cap="none"/>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9FC5E8"/>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 sz="1600" u="none" strike="noStrike" cap="none"/>
                        <a:t>Domestic Violence, Sexual Assault</a:t>
                      </a:r>
                      <a:endParaRPr sz="1600" u="none" strike="noStrike" cap="none"/>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9FC5E8"/>
                    </a:solidFill>
                  </a:tcPr>
                </a:tc>
                <a:extLst>
                  <a:ext uri="{0D108BD9-81ED-4DB2-BD59-A6C34878D82A}">
                    <a16:rowId xmlns:a16="http://schemas.microsoft.com/office/drawing/2014/main" val="10002"/>
                  </a:ext>
                </a:extLst>
              </a:tr>
              <a:tr h="496125">
                <a:tc>
                  <a:txBody>
                    <a:bodyPr/>
                    <a:lstStyle/>
                    <a:p>
                      <a:pPr marL="0" marR="0" lvl="0" indent="0" algn="l" rtl="0">
                        <a:lnSpc>
                          <a:spcPct val="100000"/>
                        </a:lnSpc>
                        <a:spcBef>
                          <a:spcPts val="0"/>
                        </a:spcBef>
                        <a:spcAft>
                          <a:spcPts val="0"/>
                        </a:spcAft>
                        <a:buClr>
                          <a:srgbClr val="000000"/>
                        </a:buClr>
                        <a:buSzPts val="1600"/>
                        <a:buFont typeface="Arial"/>
                        <a:buNone/>
                      </a:pPr>
                      <a:r>
                        <a:rPr lang="en" sz="1600" b="1" u="none" strike="noStrike" cap="none"/>
                        <a:t>3Strands Global Foundations</a:t>
                      </a:r>
                      <a:endParaRPr sz="1600" b="1" u="none" strike="noStrike" cap="none"/>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CFE2F3"/>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 sz="1600" u="none" strike="noStrike" cap="none"/>
                        <a:t>(916) 365-2606</a:t>
                      </a:r>
                      <a:endParaRPr sz="1600" u="none" strike="noStrike" cap="none"/>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CFE2F3"/>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 sz="1600" u="none" strike="noStrike" cap="none"/>
                        <a:t>Human Trafficking</a:t>
                      </a:r>
                      <a:endParaRPr sz="1600" u="none" strike="noStrike" cap="none"/>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CFE2F3"/>
                    </a:solidFill>
                  </a:tcPr>
                </a:tc>
                <a:extLst>
                  <a:ext uri="{0D108BD9-81ED-4DB2-BD59-A6C34878D82A}">
                    <a16:rowId xmlns:a16="http://schemas.microsoft.com/office/drawing/2014/main" val="10003"/>
                  </a:ext>
                </a:extLst>
              </a:tr>
              <a:tr h="466825">
                <a:tc>
                  <a:txBody>
                    <a:bodyPr/>
                    <a:lstStyle/>
                    <a:p>
                      <a:pPr marL="0" marR="0" lvl="0" indent="0" algn="l" rtl="0">
                        <a:lnSpc>
                          <a:spcPct val="100000"/>
                        </a:lnSpc>
                        <a:spcBef>
                          <a:spcPts val="0"/>
                        </a:spcBef>
                        <a:spcAft>
                          <a:spcPts val="0"/>
                        </a:spcAft>
                        <a:buClr>
                          <a:srgbClr val="000000"/>
                        </a:buClr>
                        <a:buSzPts val="1600"/>
                        <a:buFont typeface="Arial"/>
                        <a:buNone/>
                      </a:pPr>
                      <a:r>
                        <a:rPr lang="en" sz="1600" b="1" u="none" strike="noStrike" cap="none"/>
                        <a:t>Connect2Change</a:t>
                      </a:r>
                      <a:endParaRPr sz="1600" b="1" u="none" strike="noStrike" cap="none"/>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9FC5E8"/>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 sz="1600" u="none" strike="noStrike" cap="none"/>
                        <a:t>(916) 287- 3312</a:t>
                      </a:r>
                      <a:endParaRPr sz="1600" u="none" strike="noStrike" cap="none"/>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9FC5E8"/>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 sz="1600" u="none" strike="noStrike" cap="none"/>
                        <a:t>Sex Trafficking - Women</a:t>
                      </a:r>
                      <a:endParaRPr sz="1600" u="none" strike="noStrike" cap="none"/>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9FC5E8"/>
                    </a:solidFill>
                  </a:tcPr>
                </a:tc>
                <a:extLst>
                  <a:ext uri="{0D108BD9-81ED-4DB2-BD59-A6C34878D82A}">
                    <a16:rowId xmlns:a16="http://schemas.microsoft.com/office/drawing/2014/main" val="10004"/>
                  </a:ext>
                </a:extLst>
              </a:tr>
            </a:tbl>
          </a:graphicData>
        </a:graphic>
      </p:graphicFrame>
      <p:sp>
        <p:nvSpPr>
          <p:cNvPr id="284" name="Google Shape;284;g26886bef39d_2_1"/>
          <p:cNvSpPr txBox="1"/>
          <p:nvPr/>
        </p:nvSpPr>
        <p:spPr>
          <a:xfrm>
            <a:off x="2541400" y="4186575"/>
            <a:ext cx="4255500" cy="370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sng" strike="noStrike" cap="none">
                <a:solidFill>
                  <a:srgbClr val="002060"/>
                </a:solidFill>
                <a:latin typeface="Arial"/>
                <a:ea typeface="Arial"/>
                <a:cs typeface="Arial"/>
                <a:sym typeface="Arial"/>
                <a:hlinkClick r:id="rId3">
                  <a:extLst>
                    <a:ext uri="{A12FA001-AC4F-418D-AE19-62706E023703}">
                      <ahyp:hlinkClr xmlns:ahyp="http://schemas.microsoft.com/office/drawing/2018/hyperlinkcolor" val="tx"/>
                    </a:ext>
                  </a:extLst>
                </a:hlinkClick>
              </a:rPr>
              <a:t>Full list of S-CAS VSP Access Points</a:t>
            </a:r>
            <a:endParaRPr sz="1800" b="0" i="0" u="none" strike="noStrike" cap="none">
              <a:solidFill>
                <a:srgbClr val="002060"/>
              </a:solidFill>
              <a:latin typeface="Arial"/>
              <a:ea typeface="Arial"/>
              <a:cs typeface="Arial"/>
              <a:sym typeface="Arial"/>
            </a:endParaRPr>
          </a:p>
        </p:txBody>
      </p:sp>
      <p:sp>
        <p:nvSpPr>
          <p:cNvPr id="2" name="Minus Sign 1">
            <a:extLst>
              <a:ext uri="{FF2B5EF4-FFF2-40B4-BE49-F238E27FC236}">
                <a16:creationId xmlns:a16="http://schemas.microsoft.com/office/drawing/2014/main" id="{61FCC71F-B0AC-4413-488F-731D12E112FD}"/>
              </a:ext>
            </a:extLst>
          </p:cNvPr>
          <p:cNvSpPr/>
          <p:nvPr/>
        </p:nvSpPr>
        <p:spPr>
          <a:xfrm>
            <a:off x="-700975" y="3822538"/>
            <a:ext cx="10206219" cy="237067"/>
          </a:xfrm>
          <a:prstGeom prst="mathMinus">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20000"/>
            <a:lumOff val="80000"/>
          </a:schemeClr>
        </a:solidFill>
        <a:effectLst/>
      </p:bgPr>
    </p:bg>
    <p:spTree>
      <p:nvGrpSpPr>
        <p:cNvPr id="1" name="Shape 288"/>
        <p:cNvGrpSpPr/>
        <p:nvPr/>
      </p:nvGrpSpPr>
      <p:grpSpPr>
        <a:xfrm>
          <a:off x="0" y="0"/>
          <a:ext cx="0" cy="0"/>
          <a:chOff x="0" y="0"/>
          <a:chExt cx="0" cy="0"/>
        </a:xfrm>
      </p:grpSpPr>
      <p:sp>
        <p:nvSpPr>
          <p:cNvPr id="289" name="Google Shape;289;g28db3c91288_0_17"/>
          <p:cNvSpPr txBox="1">
            <a:spLocks noGrp="1"/>
          </p:cNvSpPr>
          <p:nvPr>
            <p:ph type="title"/>
          </p:nvPr>
        </p:nvSpPr>
        <p:spPr>
          <a:xfrm>
            <a:off x="471900" y="2774950"/>
            <a:ext cx="2745300" cy="767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ct val="111111"/>
              <a:buNone/>
            </a:pPr>
            <a:r>
              <a:rPr lang="en" sz="4800">
                <a:solidFill>
                  <a:srgbClr val="002060"/>
                </a:solidFill>
                <a:latin typeface="Oswald" panose="00000500000000000000" pitchFamily="2" charset="0"/>
              </a:rPr>
              <a:t>S-CAS System Goals</a:t>
            </a:r>
            <a:endParaRPr sz="4800">
              <a:solidFill>
                <a:srgbClr val="002060"/>
              </a:solidFill>
              <a:latin typeface="Oswald" panose="00000500000000000000" pitchFamily="2" charset="0"/>
            </a:endParaRPr>
          </a:p>
        </p:txBody>
      </p:sp>
      <p:sp>
        <p:nvSpPr>
          <p:cNvPr id="290" name="Google Shape;290;g28db3c91288_0_17"/>
          <p:cNvSpPr txBox="1">
            <a:spLocks noGrp="1"/>
          </p:cNvSpPr>
          <p:nvPr>
            <p:ph type="body" idx="1"/>
          </p:nvPr>
        </p:nvSpPr>
        <p:spPr>
          <a:xfrm>
            <a:off x="3217200" y="551020"/>
            <a:ext cx="5454900" cy="4077423"/>
          </a:xfrm>
          <a:prstGeom prst="rect">
            <a:avLst/>
          </a:prstGeom>
          <a:noFill/>
          <a:ln>
            <a:noFill/>
          </a:ln>
        </p:spPr>
        <p:txBody>
          <a:bodyPr spcFirstLastPara="1" wrap="square" lIns="91425" tIns="91425" rIns="91425" bIns="91425" anchor="t" anchorCtr="0">
            <a:noAutofit/>
          </a:bodyPr>
          <a:lstStyle/>
          <a:p>
            <a:pPr marL="457200" lvl="0" indent="-358775" algn="l" rtl="0">
              <a:lnSpc>
                <a:spcPct val="130000"/>
              </a:lnSpc>
              <a:spcBef>
                <a:spcPts val="0"/>
              </a:spcBef>
              <a:spcAft>
                <a:spcPts val="0"/>
              </a:spcAft>
              <a:buClr>
                <a:srgbClr val="002060"/>
              </a:buClr>
              <a:buSzPts val="1600"/>
              <a:buFont typeface="Arial"/>
              <a:buChar char="●"/>
            </a:pPr>
            <a:r>
              <a:rPr lang="en-US" sz="1600">
                <a:solidFill>
                  <a:srgbClr val="002060"/>
                </a:solidFill>
                <a:latin typeface="+mj-lt"/>
              </a:rPr>
              <a:t>Continue to update confidentiality and safety policies and procedures for survivors accessing services in CoC.</a:t>
            </a:r>
          </a:p>
          <a:p>
            <a:pPr marL="457200" lvl="0" indent="-358775" algn="l" rtl="0">
              <a:lnSpc>
                <a:spcPct val="130000"/>
              </a:lnSpc>
              <a:spcBef>
                <a:spcPts val="0"/>
              </a:spcBef>
              <a:spcAft>
                <a:spcPts val="0"/>
              </a:spcAft>
              <a:buClr>
                <a:srgbClr val="002060"/>
              </a:buClr>
              <a:buSzPts val="1600"/>
              <a:buFont typeface="Arial"/>
              <a:buChar char="●"/>
            </a:pPr>
            <a:r>
              <a:rPr lang="en-US" sz="1600">
                <a:solidFill>
                  <a:srgbClr val="002060"/>
                </a:solidFill>
                <a:latin typeface="+mj-lt"/>
                <a:ea typeface="Arial"/>
                <a:cs typeface="Arial"/>
                <a:sym typeface="Arial"/>
              </a:rPr>
              <a:t>Create pathways and processes for survivors accessing services with non-VSPs.</a:t>
            </a:r>
          </a:p>
          <a:p>
            <a:pPr marL="457200" lvl="0" indent="-358775" algn="l" rtl="0">
              <a:lnSpc>
                <a:spcPct val="130000"/>
              </a:lnSpc>
              <a:spcBef>
                <a:spcPts val="0"/>
              </a:spcBef>
              <a:spcAft>
                <a:spcPts val="0"/>
              </a:spcAft>
              <a:buClr>
                <a:srgbClr val="002060"/>
              </a:buClr>
              <a:buSzPts val="1600"/>
              <a:buFont typeface="Arial"/>
              <a:buChar char="●"/>
            </a:pPr>
            <a:r>
              <a:rPr lang="en-US" sz="1600">
                <a:solidFill>
                  <a:srgbClr val="002060"/>
                </a:solidFill>
                <a:latin typeface="+mj-lt"/>
                <a:ea typeface="Arial"/>
                <a:cs typeface="Arial"/>
                <a:sym typeface="Arial"/>
              </a:rPr>
              <a:t>Continue coordinating and triaging with central call line (211) and VSPs</a:t>
            </a:r>
          </a:p>
          <a:p>
            <a:pPr marL="457200" lvl="0" indent="-358775" algn="l" rtl="0">
              <a:lnSpc>
                <a:spcPct val="130000"/>
              </a:lnSpc>
              <a:spcBef>
                <a:spcPts val="0"/>
              </a:spcBef>
              <a:spcAft>
                <a:spcPts val="0"/>
              </a:spcAft>
              <a:buClr>
                <a:srgbClr val="002060"/>
              </a:buClr>
              <a:buSzPts val="1600"/>
              <a:buFont typeface="Arial"/>
              <a:buChar char="●"/>
            </a:pPr>
            <a:r>
              <a:rPr lang="en-US" sz="1600">
                <a:solidFill>
                  <a:srgbClr val="002060"/>
                </a:solidFill>
                <a:latin typeface="+mj-lt"/>
                <a:ea typeface="Arial"/>
                <a:cs typeface="Arial"/>
                <a:sym typeface="Arial"/>
              </a:rPr>
              <a:t>Increase accessibility and options to safe housing for survivors.</a:t>
            </a:r>
            <a:endParaRPr lang="en-US" sz="1600">
              <a:solidFill>
                <a:srgbClr val="002060"/>
              </a:solidFill>
              <a:latin typeface="+mj-lt"/>
              <a:ea typeface="Arial"/>
              <a:cs typeface="Arial"/>
            </a:endParaRPr>
          </a:p>
          <a:p>
            <a:pPr indent="-358775">
              <a:lnSpc>
                <a:spcPct val="130000"/>
              </a:lnSpc>
              <a:buClr>
                <a:srgbClr val="002060"/>
              </a:buClr>
              <a:buSzPts val="1600"/>
              <a:buFont typeface="Arial"/>
              <a:buChar char="●"/>
            </a:pPr>
            <a:r>
              <a:rPr lang="en-US" sz="1600">
                <a:solidFill>
                  <a:srgbClr val="002060"/>
                </a:solidFill>
                <a:latin typeface="+mj-lt"/>
                <a:ea typeface="Arial"/>
                <a:cs typeface="Arial"/>
              </a:rPr>
              <a:t>Establish a comparable and confidential database for victim service providers.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C000"/>
            </a:gs>
            <a:gs pos="33000">
              <a:schemeClr val="bg1"/>
            </a:gs>
            <a:gs pos="60000">
              <a:schemeClr val="bg1"/>
            </a:gs>
            <a:gs pos="100000">
              <a:srgbClr val="FFC000"/>
            </a:gs>
          </a:gsLst>
          <a:lin ang="5400000" scaled="1"/>
        </a:gradFill>
        <a:effectLst/>
      </p:bgPr>
    </p:bg>
    <p:spTree>
      <p:nvGrpSpPr>
        <p:cNvPr id="1" name="Shape 288"/>
        <p:cNvGrpSpPr/>
        <p:nvPr/>
      </p:nvGrpSpPr>
      <p:grpSpPr>
        <a:xfrm>
          <a:off x="0" y="0"/>
          <a:ext cx="0" cy="0"/>
          <a:chOff x="0" y="0"/>
          <a:chExt cx="0" cy="0"/>
        </a:xfrm>
      </p:grpSpPr>
      <p:sp>
        <p:nvSpPr>
          <p:cNvPr id="289" name="Google Shape;289;g28db3c91288_0_17"/>
          <p:cNvSpPr txBox="1">
            <a:spLocks noGrp="1"/>
          </p:cNvSpPr>
          <p:nvPr>
            <p:ph type="title"/>
          </p:nvPr>
        </p:nvSpPr>
        <p:spPr>
          <a:xfrm>
            <a:off x="347242" y="2187900"/>
            <a:ext cx="8449516" cy="767700"/>
          </a:xfrm>
          <a:prstGeom prst="rect">
            <a:avLst/>
          </a:prstGeom>
          <a:noFill/>
          <a:ln>
            <a:noFill/>
          </a:ln>
        </p:spPr>
        <p:txBody>
          <a:bodyPr spcFirstLastPara="1" wrap="square" lIns="91425" tIns="91425" rIns="91425" bIns="91425" anchor="b" anchorCtr="0">
            <a:noAutofit/>
          </a:bodyPr>
          <a:lstStyle/>
          <a:p>
            <a:pPr algn="ctr">
              <a:buSzPct val="111111"/>
            </a:pPr>
            <a:r>
              <a:rPr lang="en" sz="4800">
                <a:solidFill>
                  <a:srgbClr val="002060"/>
                </a:solidFill>
                <a:effectLst>
                  <a:glow rad="228600">
                    <a:schemeClr val="bg1">
                      <a:lumMod val="75000"/>
                      <a:alpha val="40000"/>
                    </a:schemeClr>
                  </a:glow>
                </a:effectLst>
                <a:latin typeface="Oswald"/>
              </a:rPr>
              <a:t>BREAK TIME</a:t>
            </a:r>
            <a:endParaRPr lang="en" sz="4800">
              <a:solidFill>
                <a:srgbClr val="002060"/>
              </a:solidFill>
              <a:effectLst>
                <a:glow rad="228600">
                  <a:schemeClr val="bg1">
                    <a:lumMod val="75000"/>
                    <a:alpha val="40000"/>
                  </a:schemeClr>
                </a:glow>
              </a:effectLst>
              <a:latin typeface="Oswald" panose="00000500000000000000" pitchFamily="2" charset="0"/>
            </a:endParaRPr>
          </a:p>
        </p:txBody>
      </p:sp>
    </p:spTree>
    <p:extLst>
      <p:ext uri="{BB962C8B-B14F-4D97-AF65-F5344CB8AC3E}">
        <p14:creationId xmlns:p14="http://schemas.microsoft.com/office/powerpoint/2010/main" val="8754176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4000">
              <a:srgbClr val="002060"/>
            </a:gs>
            <a:gs pos="88000">
              <a:srgbClr val="002060"/>
            </a:gs>
            <a:gs pos="29000">
              <a:schemeClr val="bg1">
                <a:lumMod val="85000"/>
              </a:schemeClr>
            </a:gs>
          </a:gsLst>
          <a:lin ang="13500000" scaled="1"/>
        </a:gradFill>
        <a:effectLst/>
      </p:bgPr>
    </p:bg>
    <p:spTree>
      <p:nvGrpSpPr>
        <p:cNvPr id="1" name="Shape 301"/>
        <p:cNvGrpSpPr/>
        <p:nvPr/>
      </p:nvGrpSpPr>
      <p:grpSpPr>
        <a:xfrm>
          <a:off x="0" y="0"/>
          <a:ext cx="0" cy="0"/>
          <a:chOff x="0" y="0"/>
          <a:chExt cx="0" cy="0"/>
        </a:xfrm>
      </p:grpSpPr>
      <p:sp>
        <p:nvSpPr>
          <p:cNvPr id="302" name="Google Shape;302;p43"/>
          <p:cNvSpPr txBox="1">
            <a:spLocks noGrp="1"/>
          </p:cNvSpPr>
          <p:nvPr>
            <p:ph type="title"/>
          </p:nvPr>
        </p:nvSpPr>
        <p:spPr>
          <a:xfrm>
            <a:off x="460950" y="2065350"/>
            <a:ext cx="8222100" cy="1012800"/>
          </a:xfrm>
          <a:prstGeom prst="rect">
            <a:avLst/>
          </a:prstGeom>
          <a:noFill/>
          <a:ln>
            <a:noFill/>
          </a:ln>
        </p:spPr>
        <p:txBody>
          <a:bodyPr spcFirstLastPara="1" wrap="square" lIns="91425" tIns="91425" rIns="91425" bIns="91425" anchor="ctr" anchorCtr="0">
            <a:normAutofit fontScale="90000"/>
          </a:bodyPr>
          <a:lstStyle/>
          <a:p>
            <a:pPr algn="ctr"/>
            <a:r>
              <a:rPr lang="en">
                <a:solidFill>
                  <a:schemeClr val="bg1"/>
                </a:solidFill>
                <a:latin typeface="Oswald" panose="00000500000000000000" pitchFamily="2" charset="0"/>
              </a:rPr>
              <a:t>Verification of Required Referral Documentation </a:t>
            </a:r>
            <a:br>
              <a:rPr lang="en">
                <a:solidFill>
                  <a:schemeClr val="bg1"/>
                </a:solidFill>
                <a:latin typeface="Oswald" panose="00000500000000000000" pitchFamily="2" charset="0"/>
              </a:rPr>
            </a:br>
            <a:r>
              <a:rPr lang="en">
                <a:solidFill>
                  <a:schemeClr val="bg1"/>
                </a:solidFill>
                <a:latin typeface="Oswald" panose="00000500000000000000" pitchFamily="2" charset="0"/>
              </a:rPr>
              <a:t> "The Basics"</a:t>
            </a:r>
            <a:endParaRPr lang="en-US">
              <a:solidFill>
                <a:schemeClr val="bg1"/>
              </a:solidFill>
              <a:latin typeface="Oswald" panose="00000500000000000000" pitchFamily="2"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gradFill>
          <a:gsLst>
            <a:gs pos="0">
              <a:srgbClr val="002060"/>
            </a:gs>
            <a:gs pos="96000">
              <a:schemeClr val="tx1">
                <a:lumMod val="20000"/>
                <a:lumOff val="80000"/>
              </a:schemeClr>
            </a:gs>
            <a:gs pos="61000">
              <a:schemeClr val="bg1">
                <a:lumMod val="95000"/>
              </a:schemeClr>
            </a:gs>
            <a:gs pos="34000">
              <a:schemeClr val="bg1">
                <a:lumMod val="85000"/>
              </a:schemeClr>
            </a:gs>
          </a:gsLst>
          <a:lin ang="13500000" scaled="1"/>
        </a:gradFill>
        <a:effectLst/>
      </p:bgPr>
    </p:bg>
    <p:spTree>
      <p:nvGrpSpPr>
        <p:cNvPr id="1" name="Shape 301"/>
        <p:cNvGrpSpPr/>
        <p:nvPr/>
      </p:nvGrpSpPr>
      <p:grpSpPr>
        <a:xfrm>
          <a:off x="0" y="0"/>
          <a:ext cx="0" cy="0"/>
          <a:chOff x="0" y="0"/>
          <a:chExt cx="0" cy="0"/>
        </a:xfrm>
      </p:grpSpPr>
      <p:sp>
        <p:nvSpPr>
          <p:cNvPr id="308" name="Google Shape;308;p44"/>
          <p:cNvSpPr txBox="1">
            <a:spLocks/>
          </p:cNvSpPr>
          <p:nvPr/>
        </p:nvSpPr>
        <p:spPr>
          <a:xfrm>
            <a:off x="1625196" y="1755598"/>
            <a:ext cx="6438305" cy="309862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55600">
              <a:spcBef>
                <a:spcPts val="1200"/>
              </a:spcBef>
              <a:buClr>
                <a:srgbClr val="002060"/>
              </a:buClr>
              <a:buSzPts val="1600"/>
              <a:buFont typeface="+mj-lt"/>
              <a:buAutoNum type="arabicPeriod"/>
            </a:pPr>
            <a:r>
              <a:rPr lang="en-US" sz="2200">
                <a:solidFill>
                  <a:srgbClr val="002060"/>
                </a:solidFill>
              </a:rPr>
              <a:t>Chronicity Certification- </a:t>
            </a:r>
            <a:r>
              <a:rPr lang="en-US" sz="2200" b="1">
                <a:solidFill>
                  <a:srgbClr val="002060"/>
                </a:solidFill>
              </a:rPr>
              <a:t>never expires</a:t>
            </a:r>
          </a:p>
          <a:p>
            <a:pPr marL="342900" indent="-355600">
              <a:spcBef>
                <a:spcPts val="1200"/>
              </a:spcBef>
              <a:buClr>
                <a:srgbClr val="002060"/>
              </a:buClr>
              <a:buSzPts val="1600"/>
              <a:buFont typeface="+mj-lt"/>
              <a:buAutoNum type="arabicPeriod"/>
            </a:pPr>
            <a:r>
              <a:rPr lang="en-US" sz="2200">
                <a:solidFill>
                  <a:srgbClr val="002060"/>
                </a:solidFill>
              </a:rPr>
              <a:t>Disability Certification- </a:t>
            </a:r>
            <a:r>
              <a:rPr lang="en-US" sz="2200" b="1">
                <a:solidFill>
                  <a:srgbClr val="002060"/>
                </a:solidFill>
              </a:rPr>
              <a:t>never expires</a:t>
            </a:r>
          </a:p>
          <a:p>
            <a:pPr marL="342900" indent="-355600">
              <a:spcBef>
                <a:spcPts val="1200"/>
              </a:spcBef>
              <a:buClr>
                <a:srgbClr val="002060"/>
              </a:buClr>
              <a:buSzPts val="1600"/>
              <a:buFont typeface="+mj-lt"/>
              <a:buAutoNum type="arabicPeriod"/>
            </a:pPr>
            <a:r>
              <a:rPr lang="en-US" sz="2200">
                <a:solidFill>
                  <a:srgbClr val="002060"/>
                </a:solidFill>
              </a:rPr>
              <a:t>Homeless certification- </a:t>
            </a:r>
            <a:r>
              <a:rPr lang="en-US" sz="2200" b="1">
                <a:solidFill>
                  <a:srgbClr val="002060"/>
                </a:solidFill>
              </a:rPr>
              <a:t>valid for 90 days</a:t>
            </a:r>
          </a:p>
          <a:p>
            <a:pPr marL="342900" indent="-355600">
              <a:spcBef>
                <a:spcPts val="1200"/>
              </a:spcBef>
              <a:buClr>
                <a:srgbClr val="002060"/>
              </a:buClr>
              <a:buSzPts val="1600"/>
              <a:buFont typeface="+mj-lt"/>
              <a:buAutoNum type="arabicPeriod"/>
            </a:pPr>
            <a:r>
              <a:rPr lang="en-US" sz="2200" b="1">
                <a:solidFill>
                  <a:srgbClr val="002060"/>
                </a:solidFill>
              </a:rPr>
              <a:t>Valid</a:t>
            </a:r>
            <a:r>
              <a:rPr lang="en-US" sz="2200">
                <a:solidFill>
                  <a:srgbClr val="002060"/>
                </a:solidFill>
              </a:rPr>
              <a:t> </a:t>
            </a:r>
            <a:r>
              <a:rPr lang="en-US" sz="2200" b="1">
                <a:solidFill>
                  <a:srgbClr val="002060"/>
                </a:solidFill>
              </a:rPr>
              <a:t>ID</a:t>
            </a:r>
          </a:p>
          <a:p>
            <a:pPr marL="342900" indent="-355600">
              <a:spcBef>
                <a:spcPts val="1200"/>
              </a:spcBef>
              <a:buClr>
                <a:srgbClr val="002060"/>
              </a:buClr>
              <a:buSzPts val="1600"/>
              <a:buFont typeface="+mj-lt"/>
              <a:buAutoNum type="arabicPeriod"/>
            </a:pPr>
            <a:r>
              <a:rPr lang="en-US" sz="2200">
                <a:solidFill>
                  <a:srgbClr val="002060"/>
                </a:solidFill>
              </a:rPr>
              <a:t>Social Security Card</a:t>
            </a:r>
          </a:p>
          <a:p>
            <a:pPr marL="342900" indent="-355600">
              <a:spcBef>
                <a:spcPts val="1200"/>
              </a:spcBef>
              <a:buClr>
                <a:srgbClr val="002060"/>
              </a:buClr>
              <a:buSzPts val="1600"/>
              <a:buFont typeface="+mj-lt"/>
              <a:buAutoNum type="arabicPeriod"/>
            </a:pPr>
            <a:r>
              <a:rPr lang="en-US" sz="2200">
                <a:solidFill>
                  <a:srgbClr val="002060"/>
                </a:solidFill>
              </a:rPr>
              <a:t>*Birth certificates of minors in the household</a:t>
            </a:r>
          </a:p>
        </p:txBody>
      </p:sp>
      <p:sp>
        <p:nvSpPr>
          <p:cNvPr id="5" name="TextBox 4">
            <a:extLst>
              <a:ext uri="{FF2B5EF4-FFF2-40B4-BE49-F238E27FC236}">
                <a16:creationId xmlns:a16="http://schemas.microsoft.com/office/drawing/2014/main" id="{D2B96FC2-7C95-2073-4C16-FE4CAAB37BBA}"/>
              </a:ext>
            </a:extLst>
          </p:cNvPr>
          <p:cNvSpPr txBox="1"/>
          <p:nvPr/>
        </p:nvSpPr>
        <p:spPr>
          <a:xfrm>
            <a:off x="2186406" y="549208"/>
            <a:ext cx="4572000" cy="630942"/>
          </a:xfrm>
          <a:prstGeom prst="rect">
            <a:avLst/>
          </a:prstGeom>
          <a:noFill/>
        </p:spPr>
        <p:txBody>
          <a:bodyPr wrap="square">
            <a:spAutoFit/>
          </a:bodyPr>
          <a:lstStyle/>
          <a:p>
            <a:pPr algn="ctr"/>
            <a:r>
              <a:rPr lang="en" sz="3500">
                <a:solidFill>
                  <a:srgbClr val="002060"/>
                </a:solidFill>
                <a:latin typeface="Oswald" panose="00000500000000000000" pitchFamily="2" charset="0"/>
              </a:rPr>
              <a:t> "The BASICS"</a:t>
            </a:r>
            <a:endParaRPr lang="en-US" sz="3500">
              <a:solidFill>
                <a:srgbClr val="002060"/>
              </a:solidFill>
              <a:latin typeface="Oswald" panose="00000500000000000000" pitchFamily="2" charset="0"/>
            </a:endParaRPr>
          </a:p>
        </p:txBody>
      </p:sp>
      <p:sp>
        <p:nvSpPr>
          <p:cNvPr id="6" name="TextBox 5">
            <a:extLst>
              <a:ext uri="{FF2B5EF4-FFF2-40B4-BE49-F238E27FC236}">
                <a16:creationId xmlns:a16="http://schemas.microsoft.com/office/drawing/2014/main" id="{DD5B9F60-F0EB-53B8-6BF7-07575BBB6233}"/>
              </a:ext>
            </a:extLst>
          </p:cNvPr>
          <p:cNvSpPr txBox="1"/>
          <p:nvPr/>
        </p:nvSpPr>
        <p:spPr>
          <a:xfrm>
            <a:off x="1080499" y="1324711"/>
            <a:ext cx="6983002" cy="430887"/>
          </a:xfrm>
          <a:prstGeom prst="rect">
            <a:avLst/>
          </a:prstGeom>
          <a:noFill/>
        </p:spPr>
        <p:txBody>
          <a:bodyPr wrap="none" rtlCol="0">
            <a:spAutoFit/>
          </a:bodyPr>
          <a:lstStyle/>
          <a:p>
            <a:r>
              <a:rPr lang="en-US" sz="2200" b="1">
                <a:solidFill>
                  <a:srgbClr val="002060"/>
                </a:solidFill>
                <a:latin typeface="Oswald" panose="00000500000000000000" pitchFamily="2" charset="0"/>
              </a:rPr>
              <a:t>Permanent Supportive Housing (PSH) Document Readiness</a:t>
            </a:r>
            <a:endParaRPr lang="en-US" sz="2200">
              <a:latin typeface="Oswald" panose="00000500000000000000" pitchFamily="2" charset="0"/>
            </a:endParaRPr>
          </a:p>
        </p:txBody>
      </p:sp>
      <p:pic>
        <p:nvPicPr>
          <p:cNvPr id="7" name="Graphic 6" descr="Checklist with solid fill">
            <a:extLst>
              <a:ext uri="{FF2B5EF4-FFF2-40B4-BE49-F238E27FC236}">
                <a16:creationId xmlns:a16="http://schemas.microsoft.com/office/drawing/2014/main" id="{9A57F1D5-47FD-3274-07A5-64DE6F082E3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18804" y="3154882"/>
            <a:ext cx="1610265" cy="1610265"/>
          </a:xfrm>
          <a:prstGeom prst="rect">
            <a:avLst/>
          </a:prstGeom>
        </p:spPr>
      </p:pic>
    </p:spTree>
    <p:extLst>
      <p:ext uri="{BB962C8B-B14F-4D97-AF65-F5344CB8AC3E}">
        <p14:creationId xmlns:p14="http://schemas.microsoft.com/office/powerpoint/2010/main" val="40790777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gradFill>
          <a:gsLst>
            <a:gs pos="0">
              <a:srgbClr val="002060"/>
            </a:gs>
            <a:gs pos="96000">
              <a:schemeClr val="tx1">
                <a:lumMod val="20000"/>
                <a:lumOff val="80000"/>
              </a:schemeClr>
            </a:gs>
            <a:gs pos="61000">
              <a:schemeClr val="bg1">
                <a:lumMod val="95000"/>
              </a:schemeClr>
            </a:gs>
            <a:gs pos="34000">
              <a:schemeClr val="bg1">
                <a:lumMod val="85000"/>
              </a:schemeClr>
            </a:gs>
          </a:gsLst>
          <a:lin ang="13500000" scaled="1"/>
        </a:gradFill>
        <a:effectLst/>
      </p:bgPr>
    </p:bg>
    <p:spTree>
      <p:nvGrpSpPr>
        <p:cNvPr id="1" name="Shape 301"/>
        <p:cNvGrpSpPr/>
        <p:nvPr/>
      </p:nvGrpSpPr>
      <p:grpSpPr>
        <a:xfrm>
          <a:off x="0" y="0"/>
          <a:ext cx="0" cy="0"/>
          <a:chOff x="0" y="0"/>
          <a:chExt cx="0" cy="0"/>
        </a:xfrm>
      </p:grpSpPr>
      <p:sp>
        <p:nvSpPr>
          <p:cNvPr id="308" name="Google Shape;308;p44"/>
          <p:cNvSpPr txBox="1">
            <a:spLocks/>
          </p:cNvSpPr>
          <p:nvPr/>
        </p:nvSpPr>
        <p:spPr>
          <a:xfrm>
            <a:off x="1813872" y="2025275"/>
            <a:ext cx="6020617" cy="27373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marR="0" lvl="0" indent="-355600" algn="l" rtl="0">
              <a:lnSpc>
                <a:spcPct val="100000"/>
              </a:lnSpc>
              <a:spcBef>
                <a:spcPts val="1200"/>
              </a:spcBef>
              <a:spcAft>
                <a:spcPts val="0"/>
              </a:spcAft>
              <a:buClr>
                <a:srgbClr val="002060"/>
              </a:buClr>
              <a:buSzPts val="1600"/>
              <a:buFont typeface="Georgia"/>
              <a:buAutoNum type="arabicPeriod"/>
            </a:pPr>
            <a:r>
              <a:rPr lang="en-US" sz="2400" i="0" u="none" strike="noStrike" cap="none">
                <a:solidFill>
                  <a:srgbClr val="002060"/>
                </a:solidFill>
                <a:latin typeface="+mj-lt"/>
                <a:ea typeface="Georgia"/>
                <a:cs typeface="Georgia"/>
                <a:sym typeface="Georgia"/>
              </a:rPr>
              <a:t>Homeless certification- valid for 90 days</a:t>
            </a:r>
            <a:endParaRPr lang="en-US" sz="2400" i="0" u="none" strike="noStrike" cap="none">
              <a:solidFill>
                <a:srgbClr val="002060"/>
              </a:solidFill>
              <a:latin typeface="+mj-lt"/>
              <a:ea typeface="Georgia"/>
              <a:cs typeface="Georgia"/>
            </a:endParaRPr>
          </a:p>
          <a:p>
            <a:pPr marL="342900" marR="0" lvl="0" indent="-355600" algn="l" rtl="0">
              <a:lnSpc>
                <a:spcPct val="100000"/>
              </a:lnSpc>
              <a:spcBef>
                <a:spcPts val="1200"/>
              </a:spcBef>
              <a:spcAft>
                <a:spcPts val="0"/>
              </a:spcAft>
              <a:buClr>
                <a:srgbClr val="002060"/>
              </a:buClr>
              <a:buSzPts val="1600"/>
              <a:buFont typeface="Georgia"/>
              <a:buAutoNum type="arabicPeriod"/>
            </a:pPr>
            <a:r>
              <a:rPr lang="en-US" sz="2400" i="0" u="none" strike="noStrike" cap="none">
                <a:solidFill>
                  <a:srgbClr val="002060"/>
                </a:solidFill>
                <a:latin typeface="+mj-lt"/>
                <a:ea typeface="Georgia"/>
                <a:cs typeface="Georgia"/>
                <a:sym typeface="Georgia"/>
              </a:rPr>
              <a:t>Valid ID</a:t>
            </a:r>
            <a:endParaRPr lang="en-US" sz="2400" i="0" u="none" strike="noStrike" cap="none">
              <a:solidFill>
                <a:srgbClr val="002060"/>
              </a:solidFill>
              <a:latin typeface="+mj-lt"/>
              <a:ea typeface="Georgia"/>
              <a:cs typeface="Georgia"/>
            </a:endParaRPr>
          </a:p>
          <a:p>
            <a:pPr marL="342900" marR="0" lvl="0" indent="-355600" algn="l" rtl="0">
              <a:lnSpc>
                <a:spcPct val="100000"/>
              </a:lnSpc>
              <a:spcBef>
                <a:spcPts val="1200"/>
              </a:spcBef>
              <a:spcAft>
                <a:spcPts val="0"/>
              </a:spcAft>
              <a:buClr>
                <a:srgbClr val="002060"/>
              </a:buClr>
              <a:buSzPts val="1600"/>
              <a:buFont typeface="Georgia"/>
              <a:buAutoNum type="arabicPeriod"/>
            </a:pPr>
            <a:r>
              <a:rPr lang="en-US" sz="2400" i="0" u="none" strike="noStrike" cap="none">
                <a:solidFill>
                  <a:srgbClr val="002060"/>
                </a:solidFill>
                <a:latin typeface="+mj-lt"/>
                <a:ea typeface="Georgia"/>
                <a:cs typeface="Georgia"/>
                <a:sym typeface="Georgia"/>
              </a:rPr>
              <a:t>Social Security Card</a:t>
            </a:r>
            <a:endParaRPr lang="en-US" sz="2400" i="0" u="none" strike="noStrike" cap="none">
              <a:solidFill>
                <a:srgbClr val="002060"/>
              </a:solidFill>
              <a:latin typeface="+mj-lt"/>
              <a:ea typeface="Georgia"/>
              <a:cs typeface="Georgia"/>
            </a:endParaRPr>
          </a:p>
          <a:p>
            <a:pPr marL="342900" marR="0" lvl="0" indent="-355600" algn="l" rtl="0">
              <a:lnSpc>
                <a:spcPct val="100000"/>
              </a:lnSpc>
              <a:spcBef>
                <a:spcPts val="1200"/>
              </a:spcBef>
              <a:spcAft>
                <a:spcPts val="0"/>
              </a:spcAft>
              <a:buClr>
                <a:srgbClr val="002060"/>
              </a:buClr>
              <a:buSzPts val="1600"/>
              <a:buFont typeface="Georgia"/>
              <a:buAutoNum type="arabicPeriod"/>
            </a:pPr>
            <a:r>
              <a:rPr lang="en-US" sz="2400" i="0" u="none" strike="noStrike" cap="none">
                <a:solidFill>
                  <a:srgbClr val="002060"/>
                </a:solidFill>
                <a:latin typeface="+mj-lt"/>
                <a:ea typeface="Georgia"/>
                <a:cs typeface="Georgia"/>
                <a:sym typeface="Georgia"/>
              </a:rPr>
              <a:t>Birth certificates of minors in the household</a:t>
            </a:r>
            <a:r>
              <a:rPr lang="en-US" sz="2400">
                <a:solidFill>
                  <a:srgbClr val="002060"/>
                </a:solidFill>
                <a:latin typeface="+mj-lt"/>
                <a:ea typeface="Georgia"/>
              </a:rPr>
              <a:t>.</a:t>
            </a:r>
            <a:endParaRPr lang="en-US" sz="2400" i="0" u="none" strike="noStrike" cap="none">
              <a:solidFill>
                <a:srgbClr val="002060"/>
              </a:solidFill>
              <a:latin typeface="+mj-lt"/>
              <a:ea typeface="Georgia"/>
              <a:cs typeface="Georgia"/>
              <a:sym typeface="Georgia"/>
            </a:endParaRPr>
          </a:p>
        </p:txBody>
      </p:sp>
      <p:sp>
        <p:nvSpPr>
          <p:cNvPr id="5" name="TextBox 4">
            <a:extLst>
              <a:ext uri="{FF2B5EF4-FFF2-40B4-BE49-F238E27FC236}">
                <a16:creationId xmlns:a16="http://schemas.microsoft.com/office/drawing/2014/main" id="{D2B96FC2-7C95-2073-4C16-FE4CAAB37BBA}"/>
              </a:ext>
            </a:extLst>
          </p:cNvPr>
          <p:cNvSpPr txBox="1"/>
          <p:nvPr/>
        </p:nvSpPr>
        <p:spPr>
          <a:xfrm>
            <a:off x="2186406" y="549208"/>
            <a:ext cx="4572000" cy="769441"/>
          </a:xfrm>
          <a:prstGeom prst="rect">
            <a:avLst/>
          </a:prstGeom>
          <a:noFill/>
        </p:spPr>
        <p:txBody>
          <a:bodyPr wrap="square">
            <a:spAutoFit/>
          </a:bodyPr>
          <a:lstStyle/>
          <a:p>
            <a:pPr algn="ctr"/>
            <a:r>
              <a:rPr lang="en" sz="4400">
                <a:solidFill>
                  <a:srgbClr val="002060"/>
                </a:solidFill>
                <a:latin typeface="Oswald" panose="00000500000000000000" pitchFamily="2" charset="0"/>
              </a:rPr>
              <a:t> "The BASICS"</a:t>
            </a:r>
            <a:endParaRPr lang="en-US" sz="4400">
              <a:solidFill>
                <a:srgbClr val="002060"/>
              </a:solidFill>
              <a:latin typeface="Oswald" panose="00000500000000000000" pitchFamily="2" charset="0"/>
            </a:endParaRPr>
          </a:p>
        </p:txBody>
      </p:sp>
      <p:sp>
        <p:nvSpPr>
          <p:cNvPr id="6" name="TextBox 5">
            <a:extLst>
              <a:ext uri="{FF2B5EF4-FFF2-40B4-BE49-F238E27FC236}">
                <a16:creationId xmlns:a16="http://schemas.microsoft.com/office/drawing/2014/main" id="{DD5B9F60-F0EB-53B8-6BF7-07575BBB6233}"/>
              </a:ext>
            </a:extLst>
          </p:cNvPr>
          <p:cNvSpPr txBox="1"/>
          <p:nvPr/>
        </p:nvSpPr>
        <p:spPr>
          <a:xfrm>
            <a:off x="1813872" y="1318649"/>
            <a:ext cx="5524269" cy="430887"/>
          </a:xfrm>
          <a:prstGeom prst="rect">
            <a:avLst/>
          </a:prstGeom>
          <a:noFill/>
        </p:spPr>
        <p:txBody>
          <a:bodyPr wrap="none" rtlCol="0">
            <a:spAutoFit/>
          </a:bodyPr>
          <a:lstStyle/>
          <a:p>
            <a:r>
              <a:rPr lang="en-US" sz="2200" b="1">
                <a:solidFill>
                  <a:srgbClr val="002060"/>
                </a:solidFill>
                <a:latin typeface="Oswald" panose="00000500000000000000" pitchFamily="2" charset="0"/>
              </a:rPr>
              <a:t>Permanent Housing (PH) Document Readiness</a:t>
            </a:r>
            <a:endParaRPr lang="en-US" sz="2200">
              <a:latin typeface="Oswald" panose="00000500000000000000" pitchFamily="2" charset="0"/>
            </a:endParaRPr>
          </a:p>
        </p:txBody>
      </p:sp>
      <p:pic>
        <p:nvPicPr>
          <p:cNvPr id="2" name="Graphic 1" descr="Checklist with solid fill">
            <a:extLst>
              <a:ext uri="{FF2B5EF4-FFF2-40B4-BE49-F238E27FC236}">
                <a16:creationId xmlns:a16="http://schemas.microsoft.com/office/drawing/2014/main" id="{8CFA82A1-761D-797E-F64D-09D3974DAA7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30128" y="3118226"/>
            <a:ext cx="1610265" cy="1610265"/>
          </a:xfrm>
          <a:prstGeom prst="rect">
            <a:avLst/>
          </a:prstGeom>
        </p:spPr>
      </p:pic>
    </p:spTree>
    <p:extLst>
      <p:ext uri="{BB962C8B-B14F-4D97-AF65-F5344CB8AC3E}">
        <p14:creationId xmlns:p14="http://schemas.microsoft.com/office/powerpoint/2010/main" val="40031358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9"/>
          <p:cNvSpPr txBox="1">
            <a:spLocks noGrp="1"/>
          </p:cNvSpPr>
          <p:nvPr>
            <p:ph type="title"/>
          </p:nvPr>
        </p:nvSpPr>
        <p:spPr>
          <a:xfrm>
            <a:off x="181872" y="2899616"/>
            <a:ext cx="3090846" cy="767700"/>
          </a:xfrm>
          <a:prstGeom prst="rect">
            <a:avLst/>
          </a:prstGeom>
          <a:noFill/>
          <a:ln>
            <a:noFill/>
          </a:ln>
        </p:spPr>
        <p:txBody>
          <a:bodyPr spcFirstLastPara="1" wrap="square" lIns="91425" tIns="91425" rIns="91425" bIns="91425" anchor="b" anchorCtr="0">
            <a:noAutofit/>
          </a:bodyPr>
          <a:lstStyle/>
          <a:p>
            <a:pPr marL="25400"/>
            <a:r>
              <a:rPr lang="en" sz="4000">
                <a:latin typeface="Oswald" panose="00000500000000000000" pitchFamily="2" charset="0"/>
              </a:rPr>
              <a:t>Case Conferencing Tool</a:t>
            </a:r>
            <a:endParaRPr lang="en-US" sz="4000">
              <a:latin typeface="Oswald" panose="00000500000000000000" pitchFamily="2" charset="0"/>
            </a:endParaRPr>
          </a:p>
        </p:txBody>
      </p:sp>
      <p:sp>
        <p:nvSpPr>
          <p:cNvPr id="216" name="Google Shape;216;p39"/>
          <p:cNvSpPr txBox="1">
            <a:spLocks noGrp="1"/>
          </p:cNvSpPr>
          <p:nvPr>
            <p:ph type="body" idx="1"/>
          </p:nvPr>
        </p:nvSpPr>
        <p:spPr>
          <a:xfrm>
            <a:off x="3945328" y="596886"/>
            <a:ext cx="4907700" cy="3850936"/>
          </a:xfrm>
          <a:prstGeom prst="rect">
            <a:avLst/>
          </a:prstGeom>
          <a:noFill/>
          <a:ln>
            <a:noFill/>
          </a:ln>
        </p:spPr>
        <p:txBody>
          <a:bodyPr spcFirstLastPara="1" wrap="square" lIns="91425" tIns="91425" rIns="91425" bIns="91425" anchor="t" anchorCtr="0">
            <a:noAutofit/>
          </a:bodyPr>
          <a:lstStyle/>
          <a:p>
            <a:pPr marL="0" indent="0">
              <a:lnSpc>
                <a:spcPct val="114999"/>
              </a:lnSpc>
              <a:spcBef>
                <a:spcPts val="1200"/>
              </a:spcBef>
            </a:pPr>
            <a:r>
              <a:rPr lang="en" sz="2000" b="1">
                <a:solidFill>
                  <a:srgbClr val="002060"/>
                </a:solidFill>
                <a:latin typeface="+mn-lt"/>
                <a:ea typeface="Roboto"/>
                <a:cs typeface="Roboto"/>
              </a:rPr>
              <a:t>Purpose:</a:t>
            </a:r>
            <a:endParaRPr lang="en" sz="2000" b="1">
              <a:solidFill>
                <a:srgbClr val="002060"/>
              </a:solidFill>
              <a:latin typeface="+mn-lt"/>
            </a:endParaRPr>
          </a:p>
          <a:p>
            <a:pPr marL="342900" indent="-342900">
              <a:lnSpc>
                <a:spcPct val="114999"/>
              </a:lnSpc>
              <a:spcBef>
                <a:spcPts val="1200"/>
              </a:spcBef>
              <a:buAutoNum type="arabicPeriod"/>
            </a:pPr>
            <a:r>
              <a:rPr lang="en" sz="2000">
                <a:solidFill>
                  <a:srgbClr val="002060"/>
                </a:solidFill>
                <a:latin typeface="+mn-lt"/>
                <a:ea typeface="Roboto"/>
                <a:cs typeface="Roboto"/>
              </a:rPr>
              <a:t>Establishes a centralized place for vital information crucial in facilitating potential housing placements.</a:t>
            </a:r>
            <a:endParaRPr lang="en" sz="2000">
              <a:solidFill>
                <a:srgbClr val="002060"/>
              </a:solidFill>
              <a:latin typeface="+mn-lt"/>
            </a:endParaRPr>
          </a:p>
          <a:p>
            <a:pPr marL="342900" indent="-342900">
              <a:lnSpc>
                <a:spcPct val="114999"/>
              </a:lnSpc>
              <a:spcBef>
                <a:spcPts val="1200"/>
              </a:spcBef>
              <a:buAutoNum type="arabicPeriod"/>
            </a:pPr>
            <a:r>
              <a:rPr lang="en" sz="2000">
                <a:solidFill>
                  <a:srgbClr val="002060"/>
                </a:solidFill>
                <a:latin typeface="+mn-lt"/>
                <a:ea typeface="Roboto"/>
                <a:cs typeface="Roboto"/>
              </a:rPr>
              <a:t>Facilitates tracking of a client's journey across different service providers.</a:t>
            </a:r>
            <a:endParaRPr lang="en" sz="2000">
              <a:solidFill>
                <a:srgbClr val="002060"/>
              </a:solidFill>
              <a:latin typeface="+mn-lt"/>
            </a:endParaRPr>
          </a:p>
          <a:p>
            <a:pPr marL="342900" indent="-342900">
              <a:lnSpc>
                <a:spcPct val="114999"/>
              </a:lnSpc>
              <a:spcBef>
                <a:spcPts val="1200"/>
              </a:spcBef>
              <a:buAutoNum type="arabicPeriod"/>
            </a:pPr>
            <a:r>
              <a:rPr lang="en" sz="2000">
                <a:solidFill>
                  <a:srgbClr val="002060"/>
                </a:solidFill>
                <a:latin typeface="+mn-lt"/>
                <a:ea typeface="Roboto"/>
                <a:cs typeface="Roboto"/>
              </a:rPr>
              <a:t>Assists in monitoring verified Document Ready Status (SSF use only).</a:t>
            </a:r>
            <a:endParaRPr lang="en-US" sz="2000">
              <a:solidFill>
                <a:srgbClr val="002060"/>
              </a:solidFill>
              <a:latin typeface="+mn-lt"/>
              <a:ea typeface="Roboto"/>
              <a:cs typeface="Roboto"/>
            </a:endParaRPr>
          </a:p>
        </p:txBody>
      </p:sp>
    </p:spTree>
    <p:extLst>
      <p:ext uri="{BB962C8B-B14F-4D97-AF65-F5344CB8AC3E}">
        <p14:creationId xmlns:p14="http://schemas.microsoft.com/office/powerpoint/2010/main" val="42491136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Shape 320"/>
        <p:cNvGrpSpPr/>
        <p:nvPr/>
      </p:nvGrpSpPr>
      <p:grpSpPr>
        <a:xfrm>
          <a:off x="0" y="0"/>
          <a:ext cx="0" cy="0"/>
          <a:chOff x="0" y="0"/>
          <a:chExt cx="0" cy="0"/>
        </a:xfrm>
      </p:grpSpPr>
      <p:sp>
        <p:nvSpPr>
          <p:cNvPr id="321" name="Google Shape;321;p45"/>
          <p:cNvSpPr txBox="1">
            <a:spLocks noGrp="1"/>
          </p:cNvSpPr>
          <p:nvPr>
            <p:ph type="title"/>
          </p:nvPr>
        </p:nvSpPr>
        <p:spPr>
          <a:xfrm>
            <a:off x="341282" y="156407"/>
            <a:ext cx="4436640" cy="602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800"/>
              <a:buNone/>
            </a:pPr>
            <a:r>
              <a:rPr lang="en" sz="3300">
                <a:solidFill>
                  <a:srgbClr val="002060"/>
                </a:solidFill>
                <a:latin typeface="Oswald" panose="00000500000000000000" pitchFamily="2" charset="0"/>
              </a:rPr>
              <a:t>Document Readiness Forms</a:t>
            </a:r>
            <a:endParaRPr sz="3300">
              <a:solidFill>
                <a:srgbClr val="002060"/>
              </a:solidFill>
              <a:latin typeface="Oswald" panose="00000500000000000000" pitchFamily="2" charset="0"/>
            </a:endParaRPr>
          </a:p>
        </p:txBody>
      </p:sp>
      <p:sp>
        <p:nvSpPr>
          <p:cNvPr id="323" name="Google Shape;323;p45"/>
          <p:cNvSpPr txBox="1"/>
          <p:nvPr/>
        </p:nvSpPr>
        <p:spPr>
          <a:xfrm>
            <a:off x="1116559" y="759107"/>
            <a:ext cx="3239932" cy="738633"/>
          </a:xfrm>
          <a:prstGeom prst="rect">
            <a:avLst/>
          </a:prstGeom>
          <a:noFill/>
          <a:ln>
            <a:noFill/>
          </a:ln>
        </p:spPr>
        <p:txBody>
          <a:bodyPr spcFirstLastPara="1" wrap="square" lIns="91425" tIns="91425" rIns="91425" bIns="91425" anchor="t" anchorCtr="0">
            <a:spAutoFit/>
          </a:bodyPr>
          <a:lstStyle/>
          <a:p>
            <a:pPr marL="171450" marR="0" lvl="0" indent="-171450" algn="l" rtl="0">
              <a:lnSpc>
                <a:spcPct val="100000"/>
              </a:lnSpc>
              <a:spcBef>
                <a:spcPts val="0"/>
              </a:spcBef>
              <a:spcAft>
                <a:spcPts val="0"/>
              </a:spcAft>
              <a:buClr>
                <a:srgbClr val="002060"/>
              </a:buClr>
              <a:buSzPts val="1700"/>
              <a:buFont typeface="Arial" panose="020B0604020202020204" pitchFamily="34" charset="0"/>
              <a:buChar char="•"/>
            </a:pPr>
            <a:r>
              <a:rPr lang="en" sz="1200" b="0" i="0" u="none" strike="noStrike" cap="none">
                <a:solidFill>
                  <a:srgbClr val="002060"/>
                </a:solidFill>
                <a:uFill>
                  <a:noFill/>
                </a:uFill>
                <a:latin typeface="+mj-lt"/>
                <a:ea typeface="Roboto"/>
                <a:cs typeface="Roboto"/>
                <a:sym typeface="Roboto"/>
                <a:hlinkClick r:id="rId3">
                  <a:extLst>
                    <a:ext uri="{A12FA001-AC4F-418D-AE19-62706E023703}">
                      <ahyp:hlinkClr xmlns:ahyp="http://schemas.microsoft.com/office/drawing/2018/hyperlinkcolor" val="tx"/>
                    </a:ext>
                  </a:extLst>
                </a:hlinkClick>
              </a:rPr>
              <a:t>Disability Certification</a:t>
            </a:r>
            <a:r>
              <a:rPr lang="en" sz="1200" b="0" i="0" u="none" strike="noStrike" cap="none">
                <a:solidFill>
                  <a:srgbClr val="002060"/>
                </a:solidFill>
                <a:latin typeface="+mj-lt"/>
                <a:ea typeface="Roboto"/>
                <a:cs typeface="Roboto"/>
                <a:sym typeface="Roboto"/>
              </a:rPr>
              <a:t> (PSH programs)</a:t>
            </a:r>
            <a:endParaRPr sz="1200" b="0" i="0" u="none" strike="noStrike" cap="none">
              <a:solidFill>
                <a:srgbClr val="002060"/>
              </a:solidFill>
              <a:latin typeface="+mj-lt"/>
              <a:ea typeface="Roboto"/>
              <a:cs typeface="Roboto"/>
              <a:sym typeface="Roboto"/>
            </a:endParaRPr>
          </a:p>
          <a:p>
            <a:pPr marL="457200" marR="0" lvl="0" indent="-317500" algn="l" rtl="0">
              <a:lnSpc>
                <a:spcPct val="100000"/>
              </a:lnSpc>
              <a:spcBef>
                <a:spcPts val="0"/>
              </a:spcBef>
              <a:spcAft>
                <a:spcPts val="0"/>
              </a:spcAft>
              <a:buClr>
                <a:srgbClr val="002060"/>
              </a:buClr>
              <a:buSzPts val="1400"/>
              <a:buFont typeface="Arial" panose="020B0604020202020204" pitchFamily="34" charset="0"/>
              <a:buChar char="•"/>
            </a:pPr>
            <a:r>
              <a:rPr lang="en" sz="1200" b="0" i="0" u="none" strike="noStrike" cap="none">
                <a:solidFill>
                  <a:srgbClr val="002060"/>
                </a:solidFill>
                <a:latin typeface="+mj-lt"/>
                <a:ea typeface="Roboto"/>
                <a:cs typeface="Roboto"/>
                <a:sym typeface="Roboto"/>
              </a:rPr>
              <a:t>Does not expire</a:t>
            </a:r>
            <a:endParaRPr sz="1200" b="0" i="0" u="none" strike="noStrike" cap="none">
              <a:solidFill>
                <a:srgbClr val="002060"/>
              </a:solidFill>
              <a:latin typeface="+mj-lt"/>
              <a:ea typeface="Roboto"/>
              <a:cs typeface="Roboto"/>
              <a:sym typeface="Roboto"/>
            </a:endParaRPr>
          </a:p>
          <a:p>
            <a:pPr marL="457200" indent="-317500">
              <a:buClr>
                <a:srgbClr val="002060"/>
              </a:buClr>
              <a:buSzPts val="1400"/>
              <a:buFont typeface="Arial" panose="020B0604020202020204" pitchFamily="34" charset="0"/>
              <a:buChar char="•"/>
            </a:pPr>
            <a:r>
              <a:rPr lang="en" sz="1200">
                <a:solidFill>
                  <a:srgbClr val="002060"/>
                </a:solidFill>
                <a:latin typeface="+mj-lt"/>
                <a:ea typeface="Roboto"/>
                <a:cs typeface="Roboto"/>
                <a:sym typeface="Roboto"/>
              </a:rPr>
              <a:t>Must complete one or both sections </a:t>
            </a:r>
            <a:endParaRPr lang="en" sz="1200" b="0" i="0" u="none" strike="noStrike" cap="none">
              <a:solidFill>
                <a:srgbClr val="002060"/>
              </a:solidFill>
              <a:latin typeface="+mj-lt"/>
              <a:ea typeface="Roboto"/>
              <a:cs typeface="Roboto"/>
            </a:endParaRPr>
          </a:p>
        </p:txBody>
      </p:sp>
      <p:sp>
        <p:nvSpPr>
          <p:cNvPr id="324" name="Google Shape;324;p45"/>
          <p:cNvSpPr txBox="1"/>
          <p:nvPr/>
        </p:nvSpPr>
        <p:spPr>
          <a:xfrm>
            <a:off x="1581462" y="1604431"/>
            <a:ext cx="2272588" cy="1477297"/>
          </a:xfrm>
          <a:prstGeom prst="rect">
            <a:avLst/>
          </a:prstGeom>
          <a:solidFill>
            <a:srgbClr val="C9DAF8"/>
          </a:solidFill>
          <a:ln>
            <a:noFill/>
          </a:ln>
        </p:spPr>
        <p:txBody>
          <a:bodyPr spcFirstLastPara="1" wrap="square" lIns="91425" tIns="91425" rIns="91425" bIns="91425" anchor="t" anchorCtr="0">
            <a:spAutoFit/>
          </a:bodyPr>
          <a:lstStyle/>
          <a:p>
            <a:pPr>
              <a:buSzPts val="900"/>
            </a:pPr>
            <a:r>
              <a:rPr lang="en" sz="1200" b="1" i="0" u="none" strike="noStrike" cap="none">
                <a:solidFill>
                  <a:srgbClr val="002060"/>
                </a:solidFill>
                <a:latin typeface="Roboto"/>
                <a:ea typeface="Roboto"/>
                <a:cs typeface="Roboto"/>
                <a:sym typeface="Roboto"/>
              </a:rPr>
              <a:t>Section 1:</a:t>
            </a:r>
            <a:r>
              <a:rPr lang="en" sz="1200" b="1">
                <a:solidFill>
                  <a:srgbClr val="002060"/>
                </a:solidFill>
                <a:latin typeface="Roboto"/>
                <a:ea typeface="Roboto"/>
                <a:cs typeface="Roboto"/>
                <a:sym typeface="Roboto"/>
              </a:rPr>
              <a:t> </a:t>
            </a:r>
            <a:endParaRPr sz="1200" b="1" i="0" u="none" strike="noStrike" cap="none">
              <a:solidFill>
                <a:srgbClr val="002060"/>
              </a:solidFill>
              <a:latin typeface="Roboto"/>
              <a:ea typeface="Roboto"/>
              <a:cs typeface="Roboto"/>
              <a:sym typeface="Roboto"/>
            </a:endParaRPr>
          </a:p>
          <a:p>
            <a:pPr marL="142875" marR="0" lvl="0" indent="-114300" algn="l" rtl="0">
              <a:lnSpc>
                <a:spcPct val="100000"/>
              </a:lnSpc>
              <a:spcBef>
                <a:spcPts val="0"/>
              </a:spcBef>
              <a:spcAft>
                <a:spcPts val="0"/>
              </a:spcAft>
              <a:buClr>
                <a:srgbClr val="000000"/>
              </a:buClr>
              <a:buSzPts val="900"/>
              <a:buFont typeface="Roboto"/>
              <a:buChar char="●"/>
            </a:pPr>
            <a:r>
              <a:rPr lang="en" sz="1200" b="0" i="0" u="none" strike="noStrike" cap="none">
                <a:solidFill>
                  <a:srgbClr val="002060"/>
                </a:solidFill>
                <a:latin typeface="Roboto"/>
                <a:ea typeface="Roboto"/>
                <a:cs typeface="Roboto"/>
                <a:sym typeface="Roboto"/>
              </a:rPr>
              <a:t>Can be completed by </a:t>
            </a:r>
            <a:r>
              <a:rPr lang="en" sz="1200">
                <a:solidFill>
                  <a:srgbClr val="002060"/>
                </a:solidFill>
                <a:latin typeface="Roboto"/>
                <a:ea typeface="Roboto"/>
                <a:cs typeface="Roboto"/>
                <a:sym typeface="Roboto"/>
              </a:rPr>
              <a:t>a</a:t>
            </a:r>
            <a:r>
              <a:rPr lang="en" sz="1200" b="0" i="0" u="none" strike="noStrike" cap="none">
                <a:solidFill>
                  <a:srgbClr val="002060"/>
                </a:solidFill>
                <a:latin typeface="Roboto"/>
                <a:ea typeface="Roboto"/>
                <a:cs typeface="Roboto"/>
                <a:sym typeface="Roboto"/>
              </a:rPr>
              <a:t> Homeless Service Provider</a:t>
            </a:r>
            <a:endParaRPr sz="1200" b="0" i="0" u="none" strike="noStrike" cap="none">
              <a:solidFill>
                <a:srgbClr val="002060"/>
              </a:solidFill>
              <a:latin typeface="Roboto"/>
              <a:ea typeface="Roboto"/>
              <a:cs typeface="Roboto"/>
              <a:sym typeface="Roboto"/>
            </a:endParaRPr>
          </a:p>
          <a:p>
            <a:pPr marL="142875" marR="0" lvl="0" indent="-114300" algn="l" rtl="0">
              <a:lnSpc>
                <a:spcPct val="100000"/>
              </a:lnSpc>
              <a:spcBef>
                <a:spcPts val="0"/>
              </a:spcBef>
              <a:spcAft>
                <a:spcPts val="0"/>
              </a:spcAft>
              <a:buClr>
                <a:srgbClr val="000000"/>
              </a:buClr>
              <a:buSzPts val="900"/>
              <a:buFont typeface="Roboto"/>
              <a:buChar char="●"/>
            </a:pPr>
            <a:r>
              <a:rPr lang="en" sz="1200" b="0" i="0" u="none" strike="noStrike" cap="none">
                <a:solidFill>
                  <a:srgbClr val="002060"/>
                </a:solidFill>
                <a:latin typeface="Roboto"/>
                <a:ea typeface="Roboto"/>
                <a:cs typeface="Roboto"/>
                <a:sym typeface="Roboto"/>
              </a:rPr>
              <a:t>Upload SSI, SSDI, or receipt of disability benefit onto HMIS</a:t>
            </a:r>
            <a:endParaRPr sz="1200" b="0" i="0" u="none" strike="noStrike" cap="none">
              <a:solidFill>
                <a:srgbClr val="002060"/>
              </a:solidFill>
              <a:latin typeface="Roboto"/>
              <a:ea typeface="Roboto"/>
              <a:cs typeface="Roboto"/>
              <a:sym typeface="Roboto"/>
            </a:endParaRPr>
          </a:p>
          <a:p>
            <a:pPr marL="142875" marR="0" lvl="0" indent="-114300" algn="l" rtl="0">
              <a:lnSpc>
                <a:spcPct val="100000"/>
              </a:lnSpc>
              <a:spcBef>
                <a:spcPts val="0"/>
              </a:spcBef>
              <a:spcAft>
                <a:spcPts val="0"/>
              </a:spcAft>
              <a:buClr>
                <a:srgbClr val="000000"/>
              </a:buClr>
              <a:buSzPts val="900"/>
              <a:buFont typeface="Roboto"/>
              <a:buChar char="●"/>
            </a:pPr>
            <a:r>
              <a:rPr lang="en" sz="1200" b="0" i="0" u="none" strike="noStrike" cap="none">
                <a:solidFill>
                  <a:srgbClr val="002060"/>
                </a:solidFill>
                <a:latin typeface="Roboto"/>
                <a:ea typeface="Roboto"/>
                <a:cs typeface="Roboto"/>
                <a:sym typeface="Roboto"/>
              </a:rPr>
              <a:t>Be sure to check box</a:t>
            </a:r>
            <a:endParaRPr sz="1200" b="0" i="0" u="none" strike="noStrike" cap="none">
              <a:solidFill>
                <a:srgbClr val="002060"/>
              </a:solidFill>
              <a:latin typeface="Roboto"/>
              <a:ea typeface="Roboto"/>
              <a:cs typeface="Roboto"/>
              <a:sym typeface="Roboto"/>
            </a:endParaRPr>
          </a:p>
        </p:txBody>
      </p:sp>
      <p:sp>
        <p:nvSpPr>
          <p:cNvPr id="325" name="Google Shape;325;p45"/>
          <p:cNvSpPr txBox="1"/>
          <p:nvPr/>
        </p:nvSpPr>
        <p:spPr>
          <a:xfrm>
            <a:off x="1585998" y="3415162"/>
            <a:ext cx="2272588" cy="1292631"/>
          </a:xfrm>
          <a:prstGeom prst="rect">
            <a:avLst/>
          </a:prstGeom>
          <a:solidFill>
            <a:srgbClr val="C9DAF8"/>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1200" b="1" i="0" u="none" strike="noStrike" cap="none">
                <a:solidFill>
                  <a:srgbClr val="002060"/>
                </a:solidFill>
                <a:latin typeface="Roboto"/>
                <a:ea typeface="Roboto"/>
                <a:cs typeface="Roboto"/>
                <a:sym typeface="Roboto"/>
              </a:rPr>
              <a:t>Section 2: </a:t>
            </a:r>
            <a:endParaRPr sz="1200" b="1" i="0" u="none" strike="noStrike" cap="none">
              <a:solidFill>
                <a:srgbClr val="002060"/>
              </a:solidFill>
              <a:latin typeface="Roboto"/>
              <a:ea typeface="Roboto"/>
              <a:cs typeface="Roboto"/>
              <a:sym typeface="Roboto"/>
            </a:endParaRPr>
          </a:p>
          <a:p>
            <a:pPr marL="142875" marR="0" lvl="0" indent="-114300" algn="l" rtl="0">
              <a:lnSpc>
                <a:spcPct val="100000"/>
              </a:lnSpc>
              <a:spcBef>
                <a:spcPts val="0"/>
              </a:spcBef>
              <a:spcAft>
                <a:spcPts val="0"/>
              </a:spcAft>
              <a:buClr>
                <a:srgbClr val="000000"/>
              </a:buClr>
              <a:buSzPts val="900"/>
              <a:buFont typeface="Roboto"/>
              <a:buChar char="●"/>
            </a:pPr>
            <a:r>
              <a:rPr lang="en" sz="1200" b="0" i="0" u="none" strike="noStrike" cap="none">
                <a:solidFill>
                  <a:srgbClr val="002060"/>
                </a:solidFill>
                <a:latin typeface="Roboto"/>
                <a:ea typeface="Roboto"/>
                <a:cs typeface="Roboto"/>
                <a:sym typeface="Roboto"/>
              </a:rPr>
              <a:t>Can be completed ONLY by licensed professionals </a:t>
            </a:r>
            <a:endParaRPr sz="1200" b="0" i="0" u="none" strike="noStrike" cap="none">
              <a:solidFill>
                <a:srgbClr val="002060"/>
              </a:solidFill>
              <a:latin typeface="Roboto"/>
              <a:ea typeface="Roboto"/>
              <a:cs typeface="Roboto"/>
              <a:sym typeface="Roboto"/>
            </a:endParaRPr>
          </a:p>
          <a:p>
            <a:pPr marL="142875" marR="0" lvl="0" indent="-114300" algn="l" rtl="0">
              <a:lnSpc>
                <a:spcPct val="100000"/>
              </a:lnSpc>
              <a:spcBef>
                <a:spcPts val="0"/>
              </a:spcBef>
              <a:spcAft>
                <a:spcPts val="0"/>
              </a:spcAft>
              <a:buClr>
                <a:srgbClr val="000000"/>
              </a:buClr>
              <a:buSzPts val="900"/>
              <a:buFont typeface="Roboto"/>
              <a:buChar char="●"/>
            </a:pPr>
            <a:r>
              <a:rPr lang="en" sz="1200" b="0" i="0" u="none" strike="noStrike" cap="none">
                <a:solidFill>
                  <a:srgbClr val="002060"/>
                </a:solidFill>
                <a:latin typeface="Roboto"/>
                <a:ea typeface="Roboto"/>
                <a:cs typeface="Roboto"/>
                <a:sym typeface="Roboto"/>
              </a:rPr>
              <a:t>Be sure to check box</a:t>
            </a:r>
            <a:endParaRPr sz="1200" b="0" i="0" u="none" strike="noStrike" cap="none">
              <a:solidFill>
                <a:srgbClr val="002060"/>
              </a:solidFill>
              <a:latin typeface="Roboto"/>
              <a:ea typeface="Roboto"/>
              <a:cs typeface="Roboto"/>
              <a:sym typeface="Roboto"/>
            </a:endParaRPr>
          </a:p>
          <a:p>
            <a:pPr marL="142875" marR="0" lvl="0" indent="-114300" algn="l" rtl="0">
              <a:lnSpc>
                <a:spcPct val="100000"/>
              </a:lnSpc>
              <a:spcBef>
                <a:spcPts val="0"/>
              </a:spcBef>
              <a:spcAft>
                <a:spcPts val="0"/>
              </a:spcAft>
              <a:buClr>
                <a:srgbClr val="000000"/>
              </a:buClr>
              <a:buSzPts val="900"/>
              <a:buFont typeface="Roboto"/>
              <a:buChar char="●"/>
            </a:pPr>
            <a:r>
              <a:rPr lang="en" sz="1200" b="0" i="0" u="none" strike="noStrike" cap="none">
                <a:solidFill>
                  <a:srgbClr val="002060"/>
                </a:solidFill>
                <a:latin typeface="Roboto"/>
                <a:ea typeface="Roboto"/>
                <a:cs typeface="Roboto"/>
                <a:sym typeface="Roboto"/>
              </a:rPr>
              <a:t>Be sure that license # is written</a:t>
            </a:r>
            <a:endParaRPr sz="1200" b="0" i="0" u="none" strike="noStrike" cap="none">
              <a:solidFill>
                <a:srgbClr val="002060"/>
              </a:solidFill>
              <a:latin typeface="Roboto"/>
              <a:ea typeface="Roboto"/>
              <a:cs typeface="Roboto"/>
              <a:sym typeface="Roboto"/>
            </a:endParaRPr>
          </a:p>
        </p:txBody>
      </p:sp>
      <p:cxnSp>
        <p:nvCxnSpPr>
          <p:cNvPr id="326" name="Google Shape;326;p45"/>
          <p:cNvCxnSpPr/>
          <p:nvPr/>
        </p:nvCxnSpPr>
        <p:spPr>
          <a:xfrm rot="10800000">
            <a:off x="6924600" y="4286250"/>
            <a:ext cx="581100" cy="0"/>
          </a:xfrm>
          <a:prstGeom prst="straightConnector1">
            <a:avLst/>
          </a:prstGeom>
          <a:noFill/>
          <a:ln w="9525" cap="flat" cmpd="sng">
            <a:solidFill>
              <a:schemeClr val="dk2"/>
            </a:solidFill>
            <a:prstDash val="solid"/>
            <a:round/>
            <a:headEnd type="none" w="sm" len="sm"/>
            <a:tailEnd type="triangle" w="med" len="med"/>
          </a:ln>
        </p:spPr>
      </p:cxnSp>
      <p:pic>
        <p:nvPicPr>
          <p:cNvPr id="2" name="Picture 1" descr="A disability certificate with blue text&#10;&#10;Description automatically generated">
            <a:extLst>
              <a:ext uri="{FF2B5EF4-FFF2-40B4-BE49-F238E27FC236}">
                <a16:creationId xmlns:a16="http://schemas.microsoft.com/office/drawing/2014/main" id="{4182AAE5-A171-1E7C-1ADD-DEB19611EFDC}"/>
              </a:ext>
            </a:extLst>
          </p:cNvPr>
          <p:cNvPicPr>
            <a:picLocks noChangeAspect="1"/>
          </p:cNvPicPr>
          <p:nvPr/>
        </p:nvPicPr>
        <p:blipFill rotWithShape="1">
          <a:blip r:embed="rId4"/>
          <a:srcRect l="1303" t="805" r="-186"/>
          <a:stretch/>
        </p:blipFill>
        <p:spPr>
          <a:xfrm>
            <a:off x="4858932" y="175530"/>
            <a:ext cx="4131334" cy="4792440"/>
          </a:xfrm>
          <a:prstGeom prst="rect">
            <a:avLst/>
          </a:prstGeom>
        </p:spPr>
      </p:pic>
      <p:sp>
        <p:nvSpPr>
          <p:cNvPr id="4" name="Arrow: Right 3">
            <a:extLst>
              <a:ext uri="{FF2B5EF4-FFF2-40B4-BE49-F238E27FC236}">
                <a16:creationId xmlns:a16="http://schemas.microsoft.com/office/drawing/2014/main" id="{E079B786-4DB3-9168-9156-B58C99426C98}"/>
              </a:ext>
            </a:extLst>
          </p:cNvPr>
          <p:cNvSpPr/>
          <p:nvPr/>
        </p:nvSpPr>
        <p:spPr>
          <a:xfrm>
            <a:off x="3854050" y="2376431"/>
            <a:ext cx="1004882" cy="126926"/>
          </a:xfrm>
          <a:prstGeom prst="rightArrow">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AB9A8E1B-9CB9-F49C-3523-91A29D15CC1D}"/>
              </a:ext>
            </a:extLst>
          </p:cNvPr>
          <p:cNvSpPr/>
          <p:nvPr/>
        </p:nvSpPr>
        <p:spPr>
          <a:xfrm>
            <a:off x="3854050" y="3934551"/>
            <a:ext cx="1004882" cy="126926"/>
          </a:xfrm>
          <a:prstGeom prst="rightArrow">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Shape 332"/>
        <p:cNvGrpSpPr/>
        <p:nvPr/>
      </p:nvGrpSpPr>
      <p:grpSpPr>
        <a:xfrm>
          <a:off x="0" y="0"/>
          <a:ext cx="0" cy="0"/>
          <a:chOff x="0" y="0"/>
          <a:chExt cx="0" cy="0"/>
        </a:xfrm>
      </p:grpSpPr>
      <p:sp>
        <p:nvSpPr>
          <p:cNvPr id="3" name="Rectangle 2">
            <a:extLst>
              <a:ext uri="{FF2B5EF4-FFF2-40B4-BE49-F238E27FC236}">
                <a16:creationId xmlns:a16="http://schemas.microsoft.com/office/drawing/2014/main" id="{00EC65E0-C10B-94EC-9714-75BF91F58439}"/>
              </a:ext>
            </a:extLst>
          </p:cNvPr>
          <p:cNvSpPr/>
          <p:nvPr/>
        </p:nvSpPr>
        <p:spPr>
          <a:xfrm>
            <a:off x="3982483" y="0"/>
            <a:ext cx="5161517" cy="5143500"/>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Google Shape;333;p46"/>
          <p:cNvSpPr txBox="1">
            <a:spLocks noGrp="1"/>
          </p:cNvSpPr>
          <p:nvPr>
            <p:ph type="title"/>
          </p:nvPr>
        </p:nvSpPr>
        <p:spPr>
          <a:xfrm>
            <a:off x="92975" y="344862"/>
            <a:ext cx="3948944" cy="602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800"/>
              <a:buNone/>
            </a:pPr>
            <a:r>
              <a:rPr lang="en" sz="2800">
                <a:solidFill>
                  <a:srgbClr val="002060"/>
                </a:solidFill>
                <a:latin typeface="Oswald" panose="00000500000000000000" pitchFamily="2" charset="0"/>
              </a:rPr>
              <a:t>Document Readiness Form</a:t>
            </a:r>
            <a:endParaRPr sz="2800">
              <a:solidFill>
                <a:srgbClr val="002060"/>
              </a:solidFill>
              <a:latin typeface="Oswald" panose="00000500000000000000" pitchFamily="2" charset="0"/>
            </a:endParaRPr>
          </a:p>
        </p:txBody>
      </p:sp>
      <p:pic>
        <p:nvPicPr>
          <p:cNvPr id="334" name="Google Shape;334;p46"/>
          <p:cNvPicPr preferRelativeResize="0"/>
          <p:nvPr/>
        </p:nvPicPr>
        <p:blipFill rotWithShape="1">
          <a:blip r:embed="rId3">
            <a:alphaModFix/>
          </a:blip>
          <a:srcRect/>
          <a:stretch/>
        </p:blipFill>
        <p:spPr>
          <a:xfrm>
            <a:off x="4244775" y="755774"/>
            <a:ext cx="3337412" cy="4219650"/>
          </a:xfrm>
          <a:prstGeom prst="rect">
            <a:avLst/>
          </a:prstGeom>
          <a:noFill/>
          <a:ln>
            <a:noFill/>
          </a:ln>
        </p:spPr>
      </p:pic>
      <p:sp>
        <p:nvSpPr>
          <p:cNvPr id="335" name="Google Shape;335;p46"/>
          <p:cNvSpPr txBox="1"/>
          <p:nvPr/>
        </p:nvSpPr>
        <p:spPr>
          <a:xfrm>
            <a:off x="402606" y="1847633"/>
            <a:ext cx="3329682" cy="2905380"/>
          </a:xfrm>
          <a:prstGeom prst="rect">
            <a:avLst/>
          </a:prstGeom>
          <a:noFill/>
          <a:ln>
            <a:noFill/>
          </a:ln>
        </p:spPr>
        <p:txBody>
          <a:bodyPr spcFirstLastPara="1" wrap="square" lIns="91425" tIns="91425" rIns="91425" bIns="91425" anchor="t" anchorCtr="0">
            <a:spAutoFit/>
          </a:bodyPr>
          <a:lstStyle/>
          <a:p>
            <a:pPr marL="457200" marR="0" lvl="0" indent="-304800" algn="l" rtl="0">
              <a:lnSpc>
                <a:spcPct val="100000"/>
              </a:lnSpc>
              <a:spcBef>
                <a:spcPts val="0"/>
              </a:spcBef>
              <a:spcAft>
                <a:spcPts val="0"/>
              </a:spcAft>
              <a:buClr>
                <a:srgbClr val="002060"/>
              </a:buClr>
              <a:buSzPts val="1200"/>
              <a:buFont typeface="Wingdings" panose="05000000000000000000" pitchFamily="2" charset="2"/>
              <a:buChar char="§"/>
            </a:pPr>
            <a:r>
              <a:rPr lang="en-US" b="0" i="0" u="none" strike="noStrike" cap="none">
                <a:solidFill>
                  <a:srgbClr val="002060"/>
                </a:solidFill>
                <a:ea typeface="Roboto"/>
                <a:cs typeface="Roboto"/>
                <a:sym typeface="Roboto"/>
              </a:rPr>
              <a:t>Does not expire</a:t>
            </a:r>
            <a:endParaRPr lang="en-US" b="0" i="0" u="none" strike="noStrike" cap="none">
              <a:solidFill>
                <a:srgbClr val="002060"/>
              </a:solidFill>
              <a:ea typeface="Roboto"/>
              <a:cs typeface="Roboto"/>
            </a:endParaRPr>
          </a:p>
          <a:p>
            <a:pPr marL="457200" marR="0" lvl="0" indent="-304800" algn="l" rtl="0">
              <a:lnSpc>
                <a:spcPct val="100000"/>
              </a:lnSpc>
              <a:spcBef>
                <a:spcPts val="0"/>
              </a:spcBef>
              <a:spcAft>
                <a:spcPts val="0"/>
              </a:spcAft>
              <a:buClr>
                <a:srgbClr val="002060"/>
              </a:buClr>
              <a:buSzPts val="1200"/>
              <a:buFont typeface="Wingdings" panose="05000000000000000000" pitchFamily="2" charset="2"/>
              <a:buChar char="§"/>
            </a:pPr>
            <a:r>
              <a:rPr lang="en-US" b="0" i="0" u="none" strike="noStrike" cap="none">
                <a:solidFill>
                  <a:srgbClr val="002060"/>
                </a:solidFill>
                <a:ea typeface="Roboto"/>
                <a:cs typeface="Roboto"/>
                <a:sym typeface="Roboto"/>
              </a:rPr>
              <a:t>Fill out completely</a:t>
            </a:r>
            <a:endParaRPr lang="en-US" b="0" i="0" u="none" strike="noStrike" cap="none">
              <a:solidFill>
                <a:srgbClr val="002060"/>
              </a:solidFill>
              <a:ea typeface="Roboto"/>
              <a:cs typeface="Roboto"/>
            </a:endParaRPr>
          </a:p>
          <a:p>
            <a:pPr marL="171450" marR="0" lvl="0" indent="-171450" algn="l" rtl="0">
              <a:lnSpc>
                <a:spcPct val="115000"/>
              </a:lnSpc>
              <a:spcBef>
                <a:spcPts val="1200"/>
              </a:spcBef>
              <a:spcAft>
                <a:spcPts val="0"/>
              </a:spcAft>
              <a:buClr>
                <a:srgbClr val="002060"/>
              </a:buClr>
              <a:buSzPts val="1200"/>
              <a:buFont typeface="Wingdings" panose="05000000000000000000" pitchFamily="2" charset="2"/>
              <a:buChar char="§"/>
            </a:pPr>
            <a:r>
              <a:rPr lang="en-US" b="0" i="0" u="none" strike="noStrike" cap="none">
                <a:solidFill>
                  <a:srgbClr val="002060"/>
                </a:solidFill>
                <a:ea typeface="Roboto"/>
                <a:cs typeface="Roboto"/>
                <a:sym typeface="Roboto"/>
              </a:rPr>
              <a:t>Chronic homelessness history can be verified in the following ways:</a:t>
            </a:r>
            <a:endParaRPr lang="en-US" b="0" i="0" u="none" strike="noStrike" cap="none">
              <a:solidFill>
                <a:srgbClr val="002060"/>
              </a:solidFill>
              <a:ea typeface="Roboto"/>
              <a:cs typeface="Roboto"/>
            </a:endParaRPr>
          </a:p>
          <a:p>
            <a:pPr marL="457200" marR="0" lvl="0" indent="-304800" algn="l" rtl="0">
              <a:lnSpc>
                <a:spcPct val="115000"/>
              </a:lnSpc>
              <a:spcBef>
                <a:spcPts val="1200"/>
              </a:spcBef>
              <a:spcAft>
                <a:spcPts val="0"/>
              </a:spcAft>
              <a:buClr>
                <a:srgbClr val="002060"/>
              </a:buClr>
              <a:buSzPts val="1200"/>
              <a:buFont typeface="Wingdings" panose="05000000000000000000" pitchFamily="2" charset="2"/>
              <a:buChar char="§"/>
            </a:pPr>
            <a:r>
              <a:rPr lang="en-US" b="0" i="0" u="none" strike="noStrike" cap="none">
                <a:solidFill>
                  <a:srgbClr val="002060"/>
                </a:solidFill>
                <a:ea typeface="Roboto"/>
                <a:cs typeface="Roboto"/>
                <a:sym typeface="Roboto"/>
              </a:rPr>
              <a:t>HMIS program verification</a:t>
            </a:r>
            <a:endParaRPr lang="en-US" b="0" i="0" u="none" strike="noStrike" cap="none">
              <a:solidFill>
                <a:srgbClr val="002060"/>
              </a:solidFill>
              <a:ea typeface="Roboto"/>
              <a:cs typeface="Roboto"/>
            </a:endParaRPr>
          </a:p>
          <a:p>
            <a:pPr marL="457200" marR="0" lvl="0" indent="-304800" algn="l" rtl="0">
              <a:lnSpc>
                <a:spcPct val="115000"/>
              </a:lnSpc>
              <a:spcBef>
                <a:spcPts val="0"/>
              </a:spcBef>
              <a:spcAft>
                <a:spcPts val="0"/>
              </a:spcAft>
              <a:buClr>
                <a:srgbClr val="002060"/>
              </a:buClr>
              <a:buSzPts val="1200"/>
              <a:buFont typeface="Wingdings" panose="05000000000000000000" pitchFamily="2" charset="2"/>
              <a:buChar char="§"/>
            </a:pPr>
            <a:r>
              <a:rPr lang="en-US" b="0" i="0" u="none" strike="noStrike" cap="none">
                <a:solidFill>
                  <a:srgbClr val="002060"/>
                </a:solidFill>
                <a:ea typeface="Roboto"/>
                <a:cs typeface="Roboto"/>
                <a:sym typeface="Roboto"/>
              </a:rPr>
              <a:t>Third Party Homelessness History Form</a:t>
            </a:r>
            <a:endParaRPr lang="en-US" b="0" i="0" u="none" strike="noStrike" cap="none">
              <a:solidFill>
                <a:srgbClr val="002060"/>
              </a:solidFill>
              <a:ea typeface="Roboto"/>
              <a:cs typeface="Roboto"/>
            </a:endParaRPr>
          </a:p>
          <a:p>
            <a:pPr marL="457200" marR="0" lvl="0" indent="-304800" algn="l" rtl="0">
              <a:lnSpc>
                <a:spcPct val="115000"/>
              </a:lnSpc>
              <a:spcBef>
                <a:spcPts val="0"/>
              </a:spcBef>
              <a:spcAft>
                <a:spcPts val="0"/>
              </a:spcAft>
              <a:buClr>
                <a:srgbClr val="002060"/>
              </a:buClr>
              <a:buSzPts val="1200"/>
              <a:buFont typeface="Wingdings" panose="05000000000000000000" pitchFamily="2" charset="2"/>
              <a:buChar char="§"/>
            </a:pPr>
            <a:r>
              <a:rPr lang="en-US" b="0" i="0" u="none" strike="noStrike" cap="none">
                <a:solidFill>
                  <a:srgbClr val="002060"/>
                </a:solidFill>
                <a:ea typeface="Roboto"/>
                <a:cs typeface="Roboto"/>
                <a:sym typeface="Roboto"/>
              </a:rPr>
              <a:t>Agency/Third party letter</a:t>
            </a:r>
            <a:endParaRPr lang="en-US" b="0" i="0" u="none" strike="noStrike" cap="none">
              <a:solidFill>
                <a:srgbClr val="002060"/>
              </a:solidFill>
              <a:ea typeface="Roboto"/>
              <a:cs typeface="Roboto"/>
            </a:endParaRPr>
          </a:p>
          <a:p>
            <a:pPr marL="457200" marR="0" lvl="0" indent="-304800" algn="l" rtl="0">
              <a:lnSpc>
                <a:spcPct val="115000"/>
              </a:lnSpc>
              <a:spcBef>
                <a:spcPts val="0"/>
              </a:spcBef>
              <a:spcAft>
                <a:spcPts val="0"/>
              </a:spcAft>
              <a:buClr>
                <a:srgbClr val="002060"/>
              </a:buClr>
              <a:buSzPts val="1200"/>
              <a:buFont typeface="Wingdings" panose="05000000000000000000" pitchFamily="2" charset="2"/>
              <a:buChar char="§"/>
            </a:pPr>
            <a:r>
              <a:rPr lang="en-US" b="0" i="0" u="none" strike="noStrike" cap="none">
                <a:solidFill>
                  <a:srgbClr val="002060"/>
                </a:solidFill>
                <a:ea typeface="Roboto"/>
                <a:cs typeface="Roboto"/>
                <a:sym typeface="Roboto"/>
              </a:rPr>
              <a:t>Client self-certification (up to 3 months)</a:t>
            </a:r>
            <a:endParaRPr lang="en-US" b="0" i="0" u="none" strike="noStrike" cap="none">
              <a:solidFill>
                <a:srgbClr val="002060"/>
              </a:solidFill>
              <a:ea typeface="Roboto"/>
              <a:cs typeface="Roboto"/>
            </a:endParaRPr>
          </a:p>
        </p:txBody>
      </p:sp>
      <p:sp>
        <p:nvSpPr>
          <p:cNvPr id="337" name="Google Shape;337;p46"/>
          <p:cNvSpPr txBox="1"/>
          <p:nvPr/>
        </p:nvSpPr>
        <p:spPr>
          <a:xfrm>
            <a:off x="7711305" y="2925609"/>
            <a:ext cx="1156100" cy="1107965"/>
          </a:xfrm>
          <a:prstGeom prst="rect">
            <a:avLst/>
          </a:prstGeom>
          <a:solidFill>
            <a:schemeClr val="bg1"/>
          </a:solidFill>
          <a:ln w="38100" cap="flat" cmpd="sng">
            <a:solidFill>
              <a:schemeClr val="tx1">
                <a:lumMod val="20000"/>
                <a:lumOff val="80000"/>
              </a:schemeClr>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2060"/>
                </a:solidFill>
                <a:latin typeface="Roboto"/>
                <a:ea typeface="Roboto"/>
                <a:cs typeface="Roboto"/>
                <a:sym typeface="Roboto"/>
              </a:rPr>
              <a:t>Indicate types of verification used for chronicity and disability</a:t>
            </a:r>
            <a:endParaRPr sz="1200" b="0" i="0" u="none" strike="noStrike" cap="none">
              <a:solidFill>
                <a:srgbClr val="002060"/>
              </a:solidFill>
              <a:latin typeface="Roboto"/>
              <a:ea typeface="Roboto"/>
              <a:cs typeface="Roboto"/>
              <a:sym typeface="Roboto"/>
            </a:endParaRPr>
          </a:p>
        </p:txBody>
      </p:sp>
      <p:cxnSp>
        <p:nvCxnSpPr>
          <p:cNvPr id="338" name="Google Shape;338;p46"/>
          <p:cNvCxnSpPr>
            <a:cxnSpLocks/>
          </p:cNvCxnSpPr>
          <p:nvPr/>
        </p:nvCxnSpPr>
        <p:spPr>
          <a:xfrm>
            <a:off x="4244775" y="2520875"/>
            <a:ext cx="374925" cy="0"/>
          </a:xfrm>
          <a:prstGeom prst="straightConnector1">
            <a:avLst/>
          </a:prstGeom>
          <a:noFill/>
          <a:ln w="9525" cap="flat" cmpd="sng">
            <a:solidFill>
              <a:schemeClr val="dk2"/>
            </a:solidFill>
            <a:prstDash val="solid"/>
            <a:round/>
            <a:headEnd type="none" w="sm" len="sm"/>
            <a:tailEnd type="triangle" w="med" len="med"/>
          </a:ln>
        </p:spPr>
      </p:cxnSp>
      <p:cxnSp>
        <p:nvCxnSpPr>
          <p:cNvPr id="339" name="Google Shape;339;p46"/>
          <p:cNvCxnSpPr/>
          <p:nvPr/>
        </p:nvCxnSpPr>
        <p:spPr>
          <a:xfrm flipH="1">
            <a:off x="5918325" y="2865600"/>
            <a:ext cx="409200" cy="3300"/>
          </a:xfrm>
          <a:prstGeom prst="straightConnector1">
            <a:avLst/>
          </a:prstGeom>
          <a:noFill/>
          <a:ln w="9525" cap="flat" cmpd="sng">
            <a:solidFill>
              <a:schemeClr val="dk2"/>
            </a:solidFill>
            <a:prstDash val="solid"/>
            <a:round/>
            <a:headEnd type="none" w="sm" len="sm"/>
            <a:tailEnd type="triangle" w="med" len="med"/>
          </a:ln>
        </p:spPr>
      </p:cxnSp>
      <p:cxnSp>
        <p:nvCxnSpPr>
          <p:cNvPr id="340" name="Google Shape;340;p46"/>
          <p:cNvCxnSpPr/>
          <p:nvPr/>
        </p:nvCxnSpPr>
        <p:spPr>
          <a:xfrm flipH="1">
            <a:off x="6889875" y="3532350"/>
            <a:ext cx="409200" cy="3300"/>
          </a:xfrm>
          <a:prstGeom prst="straightConnector1">
            <a:avLst/>
          </a:prstGeom>
          <a:noFill/>
          <a:ln w="9525" cap="flat" cmpd="sng">
            <a:solidFill>
              <a:schemeClr val="dk2"/>
            </a:solidFill>
            <a:prstDash val="solid"/>
            <a:round/>
            <a:headEnd type="none" w="sm" len="sm"/>
            <a:tailEnd type="triangle" w="med" len="med"/>
          </a:ln>
        </p:spPr>
      </p:cxnSp>
      <p:sp>
        <p:nvSpPr>
          <p:cNvPr id="4" name="TextBox 3">
            <a:extLst>
              <a:ext uri="{FF2B5EF4-FFF2-40B4-BE49-F238E27FC236}">
                <a16:creationId xmlns:a16="http://schemas.microsoft.com/office/drawing/2014/main" id="{78AAE4D5-9913-E0FE-B1DB-927A74457DF2}"/>
              </a:ext>
            </a:extLst>
          </p:cNvPr>
          <p:cNvSpPr txBox="1"/>
          <p:nvPr/>
        </p:nvSpPr>
        <p:spPr>
          <a:xfrm>
            <a:off x="372888" y="947562"/>
            <a:ext cx="3329682" cy="523220"/>
          </a:xfrm>
          <a:prstGeom prst="rect">
            <a:avLst/>
          </a:prstGeom>
          <a:noFill/>
        </p:spPr>
        <p:txBody>
          <a:bodyPr wrap="square" rtlCol="0">
            <a:spAutoFit/>
          </a:bodyPr>
          <a:lstStyle/>
          <a:p>
            <a:pPr>
              <a:buClr>
                <a:srgbClr val="002060"/>
              </a:buClr>
              <a:buSzPts val="1700"/>
            </a:pPr>
            <a:r>
              <a:rPr lang="en-US" sz="1400" b="1" i="0" u="none" strike="noStrike" cap="none">
                <a:solidFill>
                  <a:srgbClr val="002060"/>
                </a:solidFill>
                <a:uFill>
                  <a:noFill/>
                </a:uFill>
                <a:latin typeface="Oswald" panose="00000500000000000000" pitchFamily="2" charset="0"/>
                <a:ea typeface="Roboto"/>
                <a:cs typeface="Roboto"/>
                <a:sym typeface="Roboto"/>
                <a:hlinkClick r:id="rId4">
                  <a:extLst>
                    <a:ext uri="{A12FA001-AC4F-418D-AE19-62706E023703}">
                      <ahyp:hlinkClr xmlns:ahyp="http://schemas.microsoft.com/office/drawing/2018/hyperlinkcolor" val="tx"/>
                    </a:ext>
                  </a:extLst>
                </a:hlinkClick>
              </a:rPr>
              <a:t>Chronic Homeless Certification</a:t>
            </a:r>
            <a:r>
              <a:rPr lang="en-US" sz="1400" b="1">
                <a:solidFill>
                  <a:srgbClr val="002060"/>
                </a:solidFill>
                <a:latin typeface="Oswald" panose="00000500000000000000" pitchFamily="2" charset="0"/>
                <a:ea typeface="Roboto"/>
                <a:cs typeface="Roboto"/>
                <a:sym typeface="Roboto"/>
              </a:rPr>
              <a:t> </a:t>
            </a:r>
            <a:endParaRPr lang="en-US" sz="1400" b="1" i="0" u="none" strike="noStrike" cap="none">
              <a:solidFill>
                <a:srgbClr val="002060"/>
              </a:solidFill>
              <a:latin typeface="Oswald" panose="00000500000000000000" pitchFamily="2" charset="0"/>
              <a:sym typeface="Arial"/>
            </a:endParaRPr>
          </a:p>
          <a:p>
            <a:pPr marR="0" lvl="0" algn="l" rtl="0">
              <a:lnSpc>
                <a:spcPct val="100000"/>
              </a:lnSpc>
              <a:spcBef>
                <a:spcPts val="0"/>
              </a:spcBef>
              <a:spcAft>
                <a:spcPts val="0"/>
              </a:spcAft>
              <a:buClr>
                <a:srgbClr val="002060"/>
              </a:buClr>
              <a:buSzPts val="1700"/>
            </a:pPr>
            <a:r>
              <a:rPr lang="en-US" sz="1400" b="1" i="0" u="none" strike="noStrike" cap="none">
                <a:solidFill>
                  <a:srgbClr val="002060"/>
                </a:solidFill>
                <a:latin typeface="Oswald" panose="00000500000000000000" pitchFamily="2" charset="0"/>
                <a:ea typeface="Roboto"/>
                <a:cs typeface="Roboto"/>
                <a:sym typeface="Roboto"/>
              </a:rPr>
              <a:t>(PSH programs)</a:t>
            </a:r>
            <a:endParaRPr lang="en-US" b="1">
              <a:latin typeface="Oswald" panose="00000500000000000000" pitchFamily="2"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A road with mountains in the background&#10;&#10;Description automatically generated">
            <a:extLst>
              <a:ext uri="{FF2B5EF4-FFF2-40B4-BE49-F238E27FC236}">
                <a16:creationId xmlns:a16="http://schemas.microsoft.com/office/drawing/2014/main" id="{73DADB62-3381-82F3-5174-190433DBCC63}"/>
              </a:ext>
            </a:extLst>
          </p:cNvPr>
          <p:cNvPicPr>
            <a:picLocks noChangeAspect="1"/>
          </p:cNvPicPr>
          <p:nvPr/>
        </p:nvPicPr>
        <p:blipFill>
          <a:blip r:embed="rId3">
            <a:alphaModFix amt="82000"/>
            <a:extLst>
              <a:ext uri="{837473B0-CC2E-450A-ABE3-18F120FF3D39}">
                <a1611:picAttrSrcUrl xmlns:a1611="http://schemas.microsoft.com/office/drawing/2016/11/main" r:id="rId4"/>
              </a:ext>
            </a:extLst>
          </a:blip>
          <a:stretch>
            <a:fillRect/>
          </a:stretch>
        </p:blipFill>
        <p:spPr>
          <a:xfrm>
            <a:off x="3006091" y="-46166"/>
            <a:ext cx="6137909" cy="5143500"/>
          </a:xfrm>
          <a:prstGeom prst="rect">
            <a:avLst/>
          </a:prstGeom>
          <a:ln>
            <a:noFill/>
          </a:ln>
          <a:effectLst>
            <a:softEdge rad="112500"/>
          </a:effectLst>
        </p:spPr>
      </p:pic>
      <p:sp>
        <p:nvSpPr>
          <p:cNvPr id="14" name="TextBox 13">
            <a:extLst>
              <a:ext uri="{FF2B5EF4-FFF2-40B4-BE49-F238E27FC236}">
                <a16:creationId xmlns:a16="http://schemas.microsoft.com/office/drawing/2014/main" id="{3591A288-F84B-C25F-5E8B-5862281D620A}"/>
              </a:ext>
            </a:extLst>
          </p:cNvPr>
          <p:cNvSpPr txBox="1"/>
          <p:nvPr/>
        </p:nvSpPr>
        <p:spPr>
          <a:xfrm>
            <a:off x="803812" y="1756143"/>
            <a:ext cx="7164531" cy="400110"/>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a:buClr>
                <a:schemeClr val="bg1"/>
              </a:buClr>
            </a:pPr>
            <a:r>
              <a:rPr lang="en" sz="2000">
                <a:solidFill>
                  <a:schemeClr val="bg1"/>
                </a:solidFill>
              </a:rPr>
              <a:t>Introduction to Coordinated Access System (CAS) – Housing.</a:t>
            </a:r>
          </a:p>
        </p:txBody>
      </p:sp>
      <p:sp>
        <p:nvSpPr>
          <p:cNvPr id="15" name="TextBox 14">
            <a:extLst>
              <a:ext uri="{FF2B5EF4-FFF2-40B4-BE49-F238E27FC236}">
                <a16:creationId xmlns:a16="http://schemas.microsoft.com/office/drawing/2014/main" id="{5357E399-3477-5ABD-C711-250D592BA7CC}"/>
              </a:ext>
            </a:extLst>
          </p:cNvPr>
          <p:cNvSpPr txBox="1"/>
          <p:nvPr/>
        </p:nvSpPr>
        <p:spPr>
          <a:xfrm>
            <a:off x="803811" y="2722875"/>
            <a:ext cx="7164531" cy="646331"/>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a:buClr>
                <a:schemeClr val="bg1"/>
              </a:buClr>
            </a:pPr>
            <a:r>
              <a:rPr lang="en" sz="1800">
                <a:solidFill>
                  <a:schemeClr val="bg1"/>
                </a:solidFill>
              </a:rPr>
              <a:t>CAS Housing Project Types: understanding the differences and their eligibility requirements.</a:t>
            </a:r>
          </a:p>
        </p:txBody>
      </p:sp>
      <p:sp>
        <p:nvSpPr>
          <p:cNvPr id="17" name="TextBox 16">
            <a:extLst>
              <a:ext uri="{FF2B5EF4-FFF2-40B4-BE49-F238E27FC236}">
                <a16:creationId xmlns:a16="http://schemas.microsoft.com/office/drawing/2014/main" id="{2BCD946F-7083-3A0A-023E-D29DF1582D2B}"/>
              </a:ext>
            </a:extLst>
          </p:cNvPr>
          <p:cNvSpPr txBox="1"/>
          <p:nvPr/>
        </p:nvSpPr>
        <p:spPr>
          <a:xfrm>
            <a:off x="803810" y="3927340"/>
            <a:ext cx="7164531" cy="646331"/>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a:buClr>
                <a:schemeClr val="bg1"/>
              </a:buClr>
            </a:pPr>
            <a:r>
              <a:rPr lang="en" sz="1800">
                <a:solidFill>
                  <a:schemeClr val="bg1"/>
                </a:solidFill>
              </a:rPr>
              <a:t>Understanding how clients can access potential housing opportunities.</a:t>
            </a:r>
          </a:p>
        </p:txBody>
      </p:sp>
      <p:sp>
        <p:nvSpPr>
          <p:cNvPr id="21" name="TextBox 20">
            <a:extLst>
              <a:ext uri="{FF2B5EF4-FFF2-40B4-BE49-F238E27FC236}">
                <a16:creationId xmlns:a16="http://schemas.microsoft.com/office/drawing/2014/main" id="{EDD8A6F1-162F-BCE1-0573-736394C81B5C}"/>
              </a:ext>
            </a:extLst>
          </p:cNvPr>
          <p:cNvSpPr txBox="1"/>
          <p:nvPr/>
        </p:nvSpPr>
        <p:spPr>
          <a:xfrm>
            <a:off x="0" y="528151"/>
            <a:ext cx="4783016" cy="715581"/>
          </a:xfrm>
          <a:prstGeom prst="rect">
            <a:avLst/>
          </a:prstGeom>
          <a:solidFill>
            <a:srgbClr val="002060"/>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algn="ctr"/>
            <a:r>
              <a:rPr lang="en-US" sz="4050">
                <a:solidFill>
                  <a:schemeClr val="bg1"/>
                </a:solidFill>
                <a:latin typeface="Oswald" panose="00000500000000000000" pitchFamily="2" charset="0"/>
              </a:rPr>
              <a:t>Session Roadmap</a:t>
            </a:r>
          </a:p>
        </p:txBody>
      </p:sp>
      <p:sp>
        <p:nvSpPr>
          <p:cNvPr id="6" name="Rectangle: Beveled 5">
            <a:extLst>
              <a:ext uri="{FF2B5EF4-FFF2-40B4-BE49-F238E27FC236}">
                <a16:creationId xmlns:a16="http://schemas.microsoft.com/office/drawing/2014/main" id="{CC2BEF59-0D9A-5898-724A-BEB922E66BA1}"/>
              </a:ext>
            </a:extLst>
          </p:cNvPr>
          <p:cNvSpPr/>
          <p:nvPr/>
        </p:nvSpPr>
        <p:spPr>
          <a:xfrm>
            <a:off x="397057" y="761315"/>
            <a:ext cx="204281" cy="226169"/>
          </a:xfrm>
          <a:prstGeom prst="bevel">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algn="ctr"/>
            <a:endParaRPr lang="en-US" sz="1013"/>
          </a:p>
        </p:txBody>
      </p:sp>
      <p:sp>
        <p:nvSpPr>
          <p:cNvPr id="22" name="Rectangle: Beveled 21">
            <a:extLst>
              <a:ext uri="{FF2B5EF4-FFF2-40B4-BE49-F238E27FC236}">
                <a16:creationId xmlns:a16="http://schemas.microsoft.com/office/drawing/2014/main" id="{EF06E325-BA56-BDA8-CBB6-3C225153249F}"/>
              </a:ext>
            </a:extLst>
          </p:cNvPr>
          <p:cNvSpPr>
            <a:spLocks noChangeAspect="1"/>
          </p:cNvSpPr>
          <p:nvPr/>
        </p:nvSpPr>
        <p:spPr>
          <a:xfrm>
            <a:off x="429441" y="1843113"/>
            <a:ext cx="204281" cy="226169"/>
          </a:xfrm>
          <a:prstGeom prst="bevel">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algn="ctr"/>
            <a:endParaRPr lang="en-US" sz="1013"/>
          </a:p>
        </p:txBody>
      </p:sp>
      <p:sp>
        <p:nvSpPr>
          <p:cNvPr id="23" name="Rectangle: Beveled 22">
            <a:extLst>
              <a:ext uri="{FF2B5EF4-FFF2-40B4-BE49-F238E27FC236}">
                <a16:creationId xmlns:a16="http://schemas.microsoft.com/office/drawing/2014/main" id="{6560580C-2544-7E1C-C96F-4FC9C28E7DE1}"/>
              </a:ext>
            </a:extLst>
          </p:cNvPr>
          <p:cNvSpPr/>
          <p:nvPr/>
        </p:nvSpPr>
        <p:spPr>
          <a:xfrm>
            <a:off x="438508" y="4024336"/>
            <a:ext cx="204281" cy="226169"/>
          </a:xfrm>
          <a:prstGeom prst="bevel">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algn="ctr"/>
            <a:endParaRPr lang="en-US" sz="1013"/>
          </a:p>
        </p:txBody>
      </p:sp>
      <p:sp>
        <p:nvSpPr>
          <p:cNvPr id="2" name="Rectangle: Beveled 1">
            <a:extLst>
              <a:ext uri="{FF2B5EF4-FFF2-40B4-BE49-F238E27FC236}">
                <a16:creationId xmlns:a16="http://schemas.microsoft.com/office/drawing/2014/main" id="{12410095-7D04-3743-7511-B5414565C214}"/>
              </a:ext>
            </a:extLst>
          </p:cNvPr>
          <p:cNvSpPr/>
          <p:nvPr/>
        </p:nvSpPr>
        <p:spPr>
          <a:xfrm>
            <a:off x="429441" y="2819871"/>
            <a:ext cx="204281" cy="226169"/>
          </a:xfrm>
          <a:prstGeom prst="bevel">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algn="ctr"/>
            <a:endParaRPr lang="en-US" sz="1013"/>
          </a:p>
        </p:txBody>
      </p:sp>
    </p:spTree>
    <p:extLst>
      <p:ext uri="{BB962C8B-B14F-4D97-AF65-F5344CB8AC3E}">
        <p14:creationId xmlns:p14="http://schemas.microsoft.com/office/powerpoint/2010/main" val="20245261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Shape 344"/>
        <p:cNvGrpSpPr/>
        <p:nvPr/>
      </p:nvGrpSpPr>
      <p:grpSpPr>
        <a:xfrm>
          <a:off x="0" y="0"/>
          <a:ext cx="0" cy="0"/>
          <a:chOff x="0" y="0"/>
          <a:chExt cx="0" cy="0"/>
        </a:xfrm>
      </p:grpSpPr>
      <p:sp>
        <p:nvSpPr>
          <p:cNvPr id="345" name="Google Shape;345;p47"/>
          <p:cNvSpPr txBox="1">
            <a:spLocks noGrp="1"/>
          </p:cNvSpPr>
          <p:nvPr>
            <p:ph type="title"/>
          </p:nvPr>
        </p:nvSpPr>
        <p:spPr>
          <a:xfrm>
            <a:off x="98250" y="16350"/>
            <a:ext cx="8826600" cy="6027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1800"/>
              <a:buNone/>
            </a:pPr>
            <a:r>
              <a:rPr lang="en" sz="2200">
                <a:latin typeface="Oswald" panose="00000500000000000000" pitchFamily="2" charset="0"/>
              </a:rPr>
              <a:t>Document Readiness Forms</a:t>
            </a:r>
            <a:endParaRPr sz="2200">
              <a:latin typeface="Oswald" panose="00000500000000000000" pitchFamily="2" charset="0"/>
            </a:endParaRPr>
          </a:p>
        </p:txBody>
      </p:sp>
      <p:sp>
        <p:nvSpPr>
          <p:cNvPr id="346" name="Google Shape;346;p47"/>
          <p:cNvSpPr txBox="1"/>
          <p:nvPr/>
        </p:nvSpPr>
        <p:spPr>
          <a:xfrm>
            <a:off x="392425" y="562475"/>
            <a:ext cx="7652100" cy="4497600"/>
          </a:xfrm>
          <a:prstGeom prst="rect">
            <a:avLst/>
          </a:prstGeom>
          <a:noFill/>
          <a:ln>
            <a:noFill/>
          </a:ln>
        </p:spPr>
        <p:txBody>
          <a:bodyPr spcFirstLastPara="1" wrap="square" lIns="91425" tIns="91425" rIns="91425" bIns="91425" anchor="t" anchorCtr="0">
            <a:spAutoFit/>
          </a:bodyPr>
          <a:lstStyle/>
          <a:p>
            <a:pPr>
              <a:buSzPts val="1600"/>
            </a:pPr>
            <a:r>
              <a:rPr lang="en" sz="1600" b="0" i="0" u="none" strike="noStrike" cap="none">
                <a:solidFill>
                  <a:schemeClr val="bg1"/>
                </a:solidFill>
                <a:latin typeface="Roboto"/>
                <a:ea typeface="Roboto"/>
                <a:cs typeface="Roboto"/>
                <a:sym typeface="Roboto"/>
              </a:rPr>
              <a:t>Verifying chronic homelessness status (12 months):</a:t>
            </a:r>
            <a:r>
              <a:rPr lang="en" sz="1600">
                <a:solidFill>
                  <a:schemeClr val="bg1"/>
                </a:solidFill>
                <a:latin typeface="Roboto"/>
                <a:ea typeface="Roboto"/>
                <a:cs typeface="Roboto"/>
                <a:sym typeface="Roboto"/>
              </a:rPr>
              <a:t> </a:t>
            </a:r>
            <a:endParaRPr lang="en-US" sz="1600" b="0" i="0" u="none" strike="noStrike" cap="none">
              <a:solidFill>
                <a:schemeClr val="bg1"/>
              </a:solidFill>
              <a:latin typeface="Roboto"/>
              <a:ea typeface="Roboto"/>
              <a:cs typeface="Robot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bg1"/>
              </a:solidFill>
              <a:latin typeface="Roboto"/>
              <a:ea typeface="Roboto"/>
              <a:cs typeface="Roboto"/>
            </a:endParaRPr>
          </a:p>
          <a:p>
            <a:pPr marL="457200" marR="0" lvl="0" indent="-304800" algn="l" rtl="0">
              <a:lnSpc>
                <a:spcPct val="100000"/>
              </a:lnSpc>
              <a:spcBef>
                <a:spcPts val="0"/>
              </a:spcBef>
              <a:spcAft>
                <a:spcPts val="0"/>
              </a:spcAft>
              <a:buClr>
                <a:schemeClr val="dk2"/>
              </a:buClr>
              <a:buSzPts val="1200"/>
              <a:buFont typeface="Roboto"/>
              <a:buChar char="●"/>
            </a:pPr>
            <a:r>
              <a:rPr lang="en" sz="1200" b="1" i="0" u="none" strike="noStrike" cap="none">
                <a:solidFill>
                  <a:schemeClr val="bg1"/>
                </a:solidFill>
                <a:latin typeface="Roboto"/>
                <a:ea typeface="Roboto"/>
                <a:cs typeface="Roboto"/>
                <a:sym typeface="Roboto"/>
              </a:rPr>
              <a:t>Up to three years of homeless history</a:t>
            </a:r>
            <a:endParaRPr sz="1200" b="1" i="0" u="none" strike="noStrike" cap="none">
              <a:solidFill>
                <a:schemeClr val="bg1"/>
              </a:solidFill>
              <a:latin typeface="Roboto"/>
              <a:ea typeface="Roboto"/>
              <a:cs typeface="Roboto"/>
            </a:endParaRPr>
          </a:p>
          <a:p>
            <a:pPr marL="457200" indent="-304800">
              <a:lnSpc>
                <a:spcPct val="115000"/>
              </a:lnSpc>
              <a:buClr>
                <a:schemeClr val="dk2"/>
              </a:buClr>
              <a:buSzPts val="1200"/>
              <a:buFont typeface="Roboto"/>
              <a:buChar char="●"/>
            </a:pPr>
            <a:r>
              <a:rPr lang="en" sz="1200" b="0" i="0" u="none" strike="noStrike" cap="none">
                <a:solidFill>
                  <a:schemeClr val="bg1"/>
                </a:solidFill>
                <a:latin typeface="Roboto"/>
                <a:ea typeface="Roboto"/>
                <a:cs typeface="Roboto"/>
                <a:sym typeface="Roboto"/>
              </a:rPr>
              <a:t>Have experienced homelessness (Category 1 or 4) continuously </a:t>
            </a:r>
            <a:r>
              <a:rPr lang="en" sz="1200" b="1" i="0" u="none" strike="noStrike" cap="none">
                <a:solidFill>
                  <a:schemeClr val="bg1"/>
                </a:solidFill>
                <a:latin typeface="Roboto"/>
                <a:ea typeface="Roboto"/>
                <a:cs typeface="Roboto"/>
                <a:sym typeface="Roboto"/>
              </a:rPr>
              <a:t>for at least the last 12 months</a:t>
            </a:r>
            <a:r>
              <a:rPr lang="en" sz="1200" b="1">
                <a:solidFill>
                  <a:schemeClr val="bg1"/>
                </a:solidFill>
                <a:latin typeface="Roboto"/>
                <a:ea typeface="Roboto"/>
                <a:cs typeface="Roboto"/>
                <a:sym typeface="Roboto"/>
              </a:rPr>
              <a:t> </a:t>
            </a:r>
            <a:endParaRPr sz="1200" b="1" i="0" u="none" strike="noStrike" cap="none">
              <a:solidFill>
                <a:schemeClr val="bg1"/>
              </a:solidFill>
              <a:latin typeface="Roboto"/>
              <a:ea typeface="Roboto"/>
              <a:cs typeface="Roboto"/>
            </a:endParaRPr>
          </a:p>
          <a:p>
            <a:pPr marL="457200" marR="0" lvl="0" indent="-304800" algn="l" rtl="0">
              <a:lnSpc>
                <a:spcPct val="115000"/>
              </a:lnSpc>
              <a:spcBef>
                <a:spcPts val="0"/>
              </a:spcBef>
              <a:spcAft>
                <a:spcPts val="0"/>
              </a:spcAft>
              <a:buClr>
                <a:schemeClr val="dk2"/>
              </a:buClr>
              <a:buSzPts val="1200"/>
              <a:buFont typeface="Roboto"/>
              <a:buChar char="●"/>
            </a:pPr>
            <a:r>
              <a:rPr lang="en" sz="1200" b="1" i="0" u="sng" strike="noStrike" cap="none">
                <a:solidFill>
                  <a:schemeClr val="bg1"/>
                </a:solidFill>
                <a:latin typeface="Roboto"/>
                <a:ea typeface="Roboto"/>
                <a:cs typeface="Roboto"/>
                <a:sym typeface="Roboto"/>
              </a:rPr>
              <a:t>OR</a:t>
            </a:r>
            <a:r>
              <a:rPr lang="en" sz="1200" b="1" i="0" u="none" strike="noStrike" cap="none">
                <a:solidFill>
                  <a:schemeClr val="bg1"/>
                </a:solidFill>
                <a:latin typeface="Roboto"/>
                <a:ea typeface="Roboto"/>
                <a:cs typeface="Roboto"/>
                <a:sym typeface="Roboto"/>
              </a:rPr>
              <a:t> at least 4 occasions in the last 3 years</a:t>
            </a:r>
            <a:r>
              <a:rPr lang="en" sz="1200" b="0" i="0" u="none" strike="noStrike" cap="none">
                <a:solidFill>
                  <a:schemeClr val="bg1"/>
                </a:solidFill>
                <a:latin typeface="Roboto"/>
                <a:ea typeface="Roboto"/>
                <a:cs typeface="Roboto"/>
                <a:sym typeface="Roboto"/>
              </a:rPr>
              <a:t>, where the combined occasions total at least 12 months.</a:t>
            </a:r>
            <a:endParaRPr sz="1200" b="0" i="0" u="none" strike="noStrike" cap="none">
              <a:solidFill>
                <a:schemeClr val="bg1"/>
              </a:solidFill>
              <a:latin typeface="Roboto"/>
              <a:ea typeface="Roboto"/>
              <a:cs typeface="Roboto"/>
            </a:endParaRPr>
          </a:p>
          <a:p>
            <a:pPr marL="1371600" marR="0" lvl="2" indent="-304800" algn="l" rtl="0">
              <a:lnSpc>
                <a:spcPct val="115000"/>
              </a:lnSpc>
              <a:spcBef>
                <a:spcPts val="0"/>
              </a:spcBef>
              <a:spcAft>
                <a:spcPts val="0"/>
              </a:spcAft>
              <a:buClr>
                <a:schemeClr val="dk2"/>
              </a:buClr>
              <a:buSzPts val="1200"/>
              <a:buFont typeface="Roboto"/>
              <a:buChar char="■"/>
            </a:pPr>
            <a:r>
              <a:rPr lang="en" sz="1200" b="0" i="0" u="none" strike="noStrike" cap="none">
                <a:solidFill>
                  <a:schemeClr val="bg1"/>
                </a:solidFill>
                <a:latin typeface="Roboto"/>
                <a:ea typeface="Roboto"/>
                <a:cs typeface="Roboto"/>
                <a:sym typeface="Roboto"/>
              </a:rPr>
              <a:t>Occasions must be separated by a break of at least seven nights</a:t>
            </a:r>
            <a:endParaRPr sz="1200" b="0" i="0" u="none" strike="noStrike" cap="none">
              <a:solidFill>
                <a:schemeClr val="bg1"/>
              </a:solidFill>
              <a:latin typeface="Roboto"/>
              <a:ea typeface="Roboto"/>
              <a:cs typeface="Roboto"/>
            </a:endParaRPr>
          </a:p>
          <a:p>
            <a:pPr marL="1371600" marR="0" lvl="2" indent="-304800" algn="l" rtl="0">
              <a:lnSpc>
                <a:spcPct val="115000"/>
              </a:lnSpc>
              <a:spcBef>
                <a:spcPts val="0"/>
              </a:spcBef>
              <a:spcAft>
                <a:spcPts val="0"/>
              </a:spcAft>
              <a:buClr>
                <a:schemeClr val="dk2"/>
              </a:buClr>
              <a:buSzPts val="1200"/>
              <a:buFont typeface="Roboto"/>
              <a:buChar char="■"/>
            </a:pPr>
            <a:r>
              <a:rPr lang="en" sz="1200" b="0" i="0" u="none" strike="noStrike" cap="none">
                <a:solidFill>
                  <a:schemeClr val="bg1"/>
                </a:solidFill>
                <a:latin typeface="Roboto"/>
                <a:ea typeface="Roboto"/>
                <a:cs typeface="Roboto"/>
                <a:sym typeface="Roboto"/>
              </a:rPr>
              <a:t>Stays in institution of fewer than 90 days count towards homelessness and do not constitute a break OR</a:t>
            </a:r>
            <a:endParaRPr sz="1200" b="0" i="0" u="none" strike="noStrike" cap="none">
              <a:solidFill>
                <a:schemeClr val="bg1"/>
              </a:solidFill>
              <a:latin typeface="Roboto"/>
              <a:ea typeface="Roboto"/>
              <a:cs typeface="Roboto"/>
            </a:endParaRPr>
          </a:p>
          <a:p>
            <a:pPr marL="1371600" marR="0" lvl="2" indent="-304800" algn="l" rtl="0">
              <a:lnSpc>
                <a:spcPct val="115000"/>
              </a:lnSpc>
              <a:spcBef>
                <a:spcPts val="0"/>
              </a:spcBef>
              <a:spcAft>
                <a:spcPts val="0"/>
              </a:spcAft>
              <a:buClr>
                <a:schemeClr val="dk2"/>
              </a:buClr>
              <a:buSzPts val="1200"/>
              <a:buFont typeface="Roboto"/>
              <a:buChar char="■"/>
            </a:pPr>
            <a:r>
              <a:rPr lang="en" sz="1200" b="0" i="0" u="none" strike="noStrike" cap="none">
                <a:solidFill>
                  <a:schemeClr val="bg1"/>
                </a:solidFill>
                <a:latin typeface="Roboto"/>
                <a:ea typeface="Roboto"/>
                <a:cs typeface="Roboto"/>
                <a:sym typeface="Roboto"/>
              </a:rPr>
              <a:t>An individual who has been residing in an institutional care facility for fewer than 90 days and met chronic status prior to admission to institutional care facilities</a:t>
            </a:r>
            <a:endParaRPr sz="1200" b="0" i="0" u="none" strike="noStrike" cap="none">
              <a:solidFill>
                <a:schemeClr val="bg1"/>
              </a:solidFill>
              <a:latin typeface="Roboto"/>
              <a:ea typeface="Roboto"/>
              <a:cs typeface="Roboto"/>
            </a:endParaRPr>
          </a:p>
          <a:p>
            <a:pPr marL="457200" marR="0" lvl="0" indent="-304800" algn="l" rtl="0">
              <a:lnSpc>
                <a:spcPct val="100000"/>
              </a:lnSpc>
              <a:spcBef>
                <a:spcPts val="0"/>
              </a:spcBef>
              <a:spcAft>
                <a:spcPts val="0"/>
              </a:spcAft>
              <a:buClr>
                <a:schemeClr val="dk2"/>
              </a:buClr>
              <a:buSzPts val="1200"/>
              <a:buFont typeface="Roboto"/>
              <a:buChar char="●"/>
            </a:pPr>
            <a:r>
              <a:rPr lang="en-US" sz="1200" b="0" i="0" u="none" strike="noStrike" cap="none">
                <a:solidFill>
                  <a:schemeClr val="bg1"/>
                </a:solidFill>
                <a:latin typeface="Roboto"/>
                <a:ea typeface="Roboto"/>
                <a:cs typeface="Roboto"/>
                <a:sym typeface="Roboto"/>
              </a:rPr>
              <a:t>A written observation by an outreach or intake worker, community member, or housing or service provider of encounters with the individual or head of household that includes a description of the conditions where the individual or head of household was living or is currently living.</a:t>
            </a:r>
            <a:endParaRPr lang="en-US" sz="1200" b="0" i="0" u="none" strike="noStrike" cap="none">
              <a:solidFill>
                <a:schemeClr val="bg1"/>
              </a:solidFill>
              <a:latin typeface="Roboto"/>
              <a:ea typeface="Roboto"/>
              <a:cs typeface="Roboto"/>
            </a:endParaRPr>
          </a:p>
          <a:p>
            <a:pPr marL="914400" marR="0" lvl="1" indent="-304800" algn="l" rtl="0">
              <a:lnSpc>
                <a:spcPct val="115000"/>
              </a:lnSpc>
              <a:spcBef>
                <a:spcPts val="0"/>
              </a:spcBef>
              <a:spcAft>
                <a:spcPts val="0"/>
              </a:spcAft>
              <a:buClr>
                <a:schemeClr val="dk2"/>
              </a:buClr>
              <a:buSzPts val="1200"/>
              <a:buFont typeface="Roboto"/>
              <a:buChar char="○"/>
            </a:pPr>
            <a:r>
              <a:rPr lang="en-US" sz="1200" b="0" i="0" u="none" strike="noStrike" cap="none">
                <a:solidFill>
                  <a:schemeClr val="bg1"/>
                </a:solidFill>
                <a:latin typeface="Roboto"/>
                <a:ea typeface="Roboto"/>
                <a:cs typeface="Roboto"/>
                <a:sym typeface="Roboto"/>
              </a:rPr>
              <a:t>The outreach worker or intake worker cannot provide third-party documentation for months in which they did not encounter the individual or head of household</a:t>
            </a:r>
            <a:endParaRPr lang="en-US" sz="1200" b="0" i="0" u="none" strike="noStrike" cap="none">
              <a:solidFill>
                <a:schemeClr val="bg1"/>
              </a:solidFill>
              <a:latin typeface="Roboto"/>
              <a:ea typeface="Roboto"/>
              <a:cs typeface="Roboto"/>
            </a:endParaRPr>
          </a:p>
          <a:p>
            <a:pPr marL="457200" marR="0" lvl="0" indent="-304800" algn="l" rtl="0">
              <a:lnSpc>
                <a:spcPct val="115000"/>
              </a:lnSpc>
              <a:spcBef>
                <a:spcPts val="0"/>
              </a:spcBef>
              <a:spcAft>
                <a:spcPts val="0"/>
              </a:spcAft>
              <a:buClr>
                <a:schemeClr val="dk2"/>
              </a:buClr>
              <a:buSzPts val="1200"/>
              <a:buFont typeface="Roboto"/>
              <a:buChar char="●"/>
            </a:pPr>
            <a:r>
              <a:rPr lang="en-US" sz="1200" b="0" i="0" u="none" strike="noStrike" cap="none">
                <a:solidFill>
                  <a:schemeClr val="bg1"/>
                </a:solidFill>
                <a:latin typeface="Roboto"/>
                <a:ea typeface="Roboto"/>
                <a:cs typeface="Roboto"/>
                <a:sym typeface="Roboto"/>
              </a:rPr>
              <a:t>One day of experiencing homelessness within a month will be counted towards the whole month</a:t>
            </a:r>
            <a:endParaRPr lang="en-US" sz="1200" b="0" i="0" u="none" strike="noStrike" cap="none">
              <a:solidFill>
                <a:schemeClr val="bg1"/>
              </a:solidFill>
              <a:latin typeface="Roboto"/>
              <a:ea typeface="Roboto"/>
              <a:cs typeface="Roboto"/>
            </a:endParaRPr>
          </a:p>
          <a:p>
            <a:pPr marL="914400" lvl="1" indent="-304800">
              <a:lnSpc>
                <a:spcPct val="115000"/>
              </a:lnSpc>
              <a:buClr>
                <a:schemeClr val="dk2"/>
              </a:buClr>
              <a:buSzPts val="1200"/>
              <a:buFont typeface="Roboto"/>
              <a:buChar char="○"/>
            </a:pPr>
            <a:r>
              <a:rPr lang="en-US" sz="1200" b="0" i="0" u="none" strike="noStrike" cap="none">
                <a:solidFill>
                  <a:schemeClr val="bg1"/>
                </a:solidFill>
                <a:latin typeface="Roboto"/>
                <a:ea typeface="Roboto"/>
                <a:cs typeface="Roboto"/>
                <a:sym typeface="Roboto"/>
              </a:rPr>
              <a:t>Ex. if a client is experiencing homelessness one day of the month for every month in January until April, that is 4 months of experiencing homelessness. It is also considered 4 separate episodes of homelessness.</a:t>
            </a:r>
            <a:r>
              <a:rPr lang="en-US" sz="1200">
                <a:solidFill>
                  <a:schemeClr val="bg1"/>
                </a:solidFill>
                <a:latin typeface="Roboto"/>
                <a:ea typeface="Roboto"/>
                <a:cs typeface="Roboto"/>
                <a:sym typeface="Roboto"/>
              </a:rPr>
              <a:t>  </a:t>
            </a:r>
            <a:endParaRPr lang="en-US" sz="1200" b="0" i="0" u="none" strike="noStrike" cap="none">
              <a:solidFill>
                <a:schemeClr val="bg1"/>
              </a:solidFill>
              <a:latin typeface="Roboto"/>
              <a:ea typeface="Roboto"/>
              <a:cs typeface="Roboto"/>
            </a:endParaRPr>
          </a:p>
          <a:p>
            <a:pPr marL="457200" indent="-304800">
              <a:lnSpc>
                <a:spcPct val="115000"/>
              </a:lnSpc>
              <a:buClr>
                <a:schemeClr val="dk2"/>
              </a:buClr>
              <a:buSzPts val="1200"/>
              <a:buFont typeface="Roboto"/>
              <a:buChar char="●"/>
            </a:pPr>
            <a:r>
              <a:rPr lang="en-US" sz="1200" b="0" i="0" u="none" strike="noStrike" cap="none">
                <a:solidFill>
                  <a:schemeClr val="bg1"/>
                </a:solidFill>
                <a:latin typeface="Roboto"/>
                <a:ea typeface="Roboto"/>
                <a:cs typeface="Roboto"/>
                <a:sym typeface="Roboto"/>
              </a:rPr>
              <a:t>Family members do NOT count as a third party.</a:t>
            </a:r>
            <a:r>
              <a:rPr lang="en-US" sz="1200">
                <a:solidFill>
                  <a:schemeClr val="bg1"/>
                </a:solidFill>
                <a:latin typeface="Roboto"/>
                <a:ea typeface="Roboto"/>
                <a:cs typeface="Roboto"/>
                <a:sym typeface="Roboto"/>
              </a:rPr>
              <a:t> </a:t>
            </a:r>
            <a:r>
              <a:rPr lang="en-US" sz="1200">
                <a:solidFill>
                  <a:srgbClr val="DAF2FD"/>
                </a:solidFill>
                <a:latin typeface="Roboto"/>
                <a:ea typeface="Roboto"/>
                <a:cs typeface="Roboto"/>
                <a:sym typeface="Roboto"/>
              </a:rPr>
              <a:t> </a:t>
            </a:r>
            <a:endParaRPr lang="en-US" sz="1200" b="0" i="0" u="none" strike="noStrike" cap="none">
              <a:solidFill>
                <a:srgbClr val="DAF2FD"/>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DAF2FD"/>
              </a:solidFill>
              <a:latin typeface="Roboto"/>
              <a:ea typeface="Roboto"/>
              <a:cs typeface="Roboto"/>
              <a:sym typeface="Roboto"/>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100000">
              <a:srgbClr val="002060"/>
            </a:gs>
            <a:gs pos="65000">
              <a:schemeClr val="bg1">
                <a:lumMod val="95000"/>
              </a:schemeClr>
            </a:gs>
            <a:gs pos="18000">
              <a:srgbClr val="002060"/>
            </a:gs>
            <a:gs pos="100000">
              <a:srgbClr val="002060"/>
            </a:gs>
          </a:gsLst>
          <a:lin ang="5400000" scaled="1"/>
        </a:gradFill>
        <a:effectLst/>
      </p:bgPr>
    </p:bg>
    <p:spTree>
      <p:nvGrpSpPr>
        <p:cNvPr id="1" name="Shape 350"/>
        <p:cNvGrpSpPr/>
        <p:nvPr/>
      </p:nvGrpSpPr>
      <p:grpSpPr>
        <a:xfrm>
          <a:off x="0" y="0"/>
          <a:ext cx="0" cy="0"/>
          <a:chOff x="0" y="0"/>
          <a:chExt cx="0" cy="0"/>
        </a:xfrm>
      </p:grpSpPr>
      <p:sp>
        <p:nvSpPr>
          <p:cNvPr id="351" name="Google Shape;351;p48"/>
          <p:cNvSpPr txBox="1">
            <a:spLocks noGrp="1"/>
          </p:cNvSpPr>
          <p:nvPr>
            <p:ph type="title"/>
          </p:nvPr>
        </p:nvSpPr>
        <p:spPr>
          <a:xfrm>
            <a:off x="98250" y="163373"/>
            <a:ext cx="8826600" cy="602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800"/>
              <a:buNone/>
            </a:pPr>
            <a:r>
              <a:rPr lang="en" sz="3200">
                <a:latin typeface="Oswald" panose="00000500000000000000" pitchFamily="2" charset="0"/>
              </a:rPr>
              <a:t>Document Readiness Forms</a:t>
            </a:r>
            <a:endParaRPr sz="3200">
              <a:latin typeface="Oswald" panose="00000500000000000000" pitchFamily="2" charset="0"/>
            </a:endParaRPr>
          </a:p>
        </p:txBody>
      </p:sp>
      <p:pic>
        <p:nvPicPr>
          <p:cNvPr id="352" name="Google Shape;352;p48"/>
          <p:cNvPicPr preferRelativeResize="0"/>
          <p:nvPr/>
        </p:nvPicPr>
        <p:blipFill rotWithShape="1">
          <a:blip r:embed="rId3">
            <a:alphaModFix/>
          </a:blip>
          <a:srcRect/>
          <a:stretch/>
        </p:blipFill>
        <p:spPr>
          <a:xfrm>
            <a:off x="3500412" y="792966"/>
            <a:ext cx="3247949" cy="4219649"/>
          </a:xfrm>
          <a:prstGeom prst="rect">
            <a:avLst/>
          </a:prstGeom>
          <a:noFill/>
          <a:ln>
            <a:noFill/>
          </a:ln>
        </p:spPr>
      </p:pic>
      <p:sp>
        <p:nvSpPr>
          <p:cNvPr id="353" name="Google Shape;353;p48"/>
          <p:cNvSpPr txBox="1"/>
          <p:nvPr/>
        </p:nvSpPr>
        <p:spPr>
          <a:xfrm>
            <a:off x="98250" y="865890"/>
            <a:ext cx="3020001" cy="707856"/>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 sz="1700" b="0" i="0" u="none" strike="noStrike" cap="none">
                <a:solidFill>
                  <a:schemeClr val="bg1"/>
                </a:solidFill>
                <a:uFill>
                  <a:noFill/>
                </a:uFill>
                <a:latin typeface="Roboto"/>
                <a:ea typeface="Roboto"/>
                <a:cs typeface="Roboto"/>
                <a:sym typeface="Roboto"/>
                <a:hlinkClick r:id="rId4">
                  <a:extLst>
                    <a:ext uri="{A12FA001-AC4F-418D-AE19-62706E023703}">
                      <ahyp:hlinkClr xmlns:ahyp="http://schemas.microsoft.com/office/drawing/2018/hyperlinkcolor" val="tx"/>
                    </a:ext>
                  </a:extLst>
                </a:hlinkClick>
              </a:rPr>
              <a:t>Third Party Verification</a:t>
            </a:r>
            <a:r>
              <a:rPr lang="en" sz="1700" b="0" i="0" u="none" strike="noStrike" cap="none">
                <a:solidFill>
                  <a:schemeClr val="bg1"/>
                </a:solidFill>
                <a:latin typeface="Roboto"/>
                <a:ea typeface="Roboto"/>
                <a:cs typeface="Roboto"/>
                <a:sym typeface="Roboto"/>
              </a:rPr>
              <a:t> </a:t>
            </a:r>
            <a:endParaRPr sz="1800" b="0" i="0" u="none" strike="noStrike" cap="none">
              <a:solidFill>
                <a:schemeClr val="bg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r>
              <a:rPr lang="en" sz="1700" b="0" i="0" u="none" strike="noStrike" cap="none">
                <a:solidFill>
                  <a:schemeClr val="bg1"/>
                </a:solidFill>
                <a:latin typeface="Roboto"/>
                <a:ea typeface="Roboto"/>
                <a:cs typeface="Roboto"/>
                <a:sym typeface="Roboto"/>
              </a:rPr>
              <a:t>(PSH programs)</a:t>
            </a:r>
            <a:endParaRPr sz="1400" b="0" i="0" u="none" strike="noStrike" cap="none">
              <a:solidFill>
                <a:schemeClr val="bg1"/>
              </a:solidFill>
              <a:latin typeface="Arial"/>
              <a:ea typeface="Arial"/>
              <a:cs typeface="Arial"/>
              <a:sym typeface="Arial"/>
            </a:endParaRPr>
          </a:p>
        </p:txBody>
      </p:sp>
      <p:cxnSp>
        <p:nvCxnSpPr>
          <p:cNvPr id="354" name="Google Shape;354;p48"/>
          <p:cNvCxnSpPr/>
          <p:nvPr/>
        </p:nvCxnSpPr>
        <p:spPr>
          <a:xfrm>
            <a:off x="3062112" y="1646669"/>
            <a:ext cx="438300" cy="0"/>
          </a:xfrm>
          <a:prstGeom prst="straightConnector1">
            <a:avLst/>
          </a:prstGeom>
          <a:noFill/>
          <a:ln w="9525" cap="flat" cmpd="sng">
            <a:solidFill>
              <a:schemeClr val="lt1"/>
            </a:solidFill>
            <a:prstDash val="solid"/>
            <a:round/>
            <a:headEnd type="none" w="sm" len="sm"/>
            <a:tailEnd type="triangle" w="med" len="med"/>
          </a:ln>
        </p:spPr>
      </p:cxnSp>
      <p:sp>
        <p:nvSpPr>
          <p:cNvPr id="355" name="Google Shape;355;p48"/>
          <p:cNvSpPr txBox="1"/>
          <p:nvPr/>
        </p:nvSpPr>
        <p:spPr>
          <a:xfrm>
            <a:off x="1524557" y="1535482"/>
            <a:ext cx="1511400" cy="1031021"/>
          </a:xfrm>
          <a:prstGeom prst="rect">
            <a:avLst/>
          </a:prstGeom>
          <a:solidFill>
            <a:srgbClr val="A4C2F4"/>
          </a:solidFill>
          <a:ln w="9525" cap="flat" cmpd="sng">
            <a:solidFill>
              <a:srgbClr val="A4C2F4"/>
            </a:solidFill>
            <a:prstDash val="solid"/>
            <a:round/>
            <a:headEnd type="none" w="sm" len="sm"/>
            <a:tailEnd type="none" w="sm" len="sm"/>
          </a:ln>
        </p:spPr>
        <p:txBody>
          <a:bodyPr spcFirstLastPara="1" wrap="square" lIns="91425" tIns="91425" rIns="91425" bIns="91425" anchor="t" anchorCtr="0">
            <a:spAutoFit/>
          </a:bodyPr>
          <a:lstStyle/>
          <a:p>
            <a:r>
              <a:rPr lang="en" sz="1100">
                <a:solidFill>
                  <a:srgbClr val="002060"/>
                </a:solidFill>
                <a:ea typeface="Roboto"/>
              </a:rPr>
              <a:t>The client must add their signature authorizing an agency to complete this form.</a:t>
            </a:r>
            <a:endParaRPr lang="en-US">
              <a:solidFill>
                <a:srgbClr val="002060"/>
              </a:solidFill>
            </a:endParaRPr>
          </a:p>
        </p:txBody>
      </p:sp>
      <p:cxnSp>
        <p:nvCxnSpPr>
          <p:cNvPr id="356" name="Google Shape;356;p48"/>
          <p:cNvCxnSpPr/>
          <p:nvPr/>
        </p:nvCxnSpPr>
        <p:spPr>
          <a:xfrm rot="10800000">
            <a:off x="6800672" y="2195757"/>
            <a:ext cx="357300" cy="0"/>
          </a:xfrm>
          <a:prstGeom prst="straightConnector1">
            <a:avLst/>
          </a:prstGeom>
          <a:noFill/>
          <a:ln w="9525" cap="flat" cmpd="sng">
            <a:solidFill>
              <a:schemeClr val="lt1"/>
            </a:solidFill>
            <a:prstDash val="solid"/>
            <a:round/>
            <a:headEnd type="none" w="sm" len="sm"/>
            <a:tailEnd type="triangle" w="med" len="med"/>
          </a:ln>
        </p:spPr>
      </p:cxnSp>
      <p:sp>
        <p:nvSpPr>
          <p:cNvPr id="357" name="Google Shape;357;p48"/>
          <p:cNvSpPr txBox="1"/>
          <p:nvPr/>
        </p:nvSpPr>
        <p:spPr>
          <a:xfrm>
            <a:off x="7262593" y="1954950"/>
            <a:ext cx="1728900" cy="1107965"/>
          </a:xfrm>
          <a:prstGeom prst="rect">
            <a:avLst/>
          </a:prstGeom>
          <a:solidFill>
            <a:srgbClr val="A4C2F4"/>
          </a:solidFill>
          <a:ln w="9525" cap="flat" cmpd="sng">
            <a:solidFill>
              <a:srgbClr val="A4C2F4"/>
            </a:solidFill>
            <a:prstDash val="solid"/>
            <a:round/>
            <a:headEnd type="none" w="sm" len="sm"/>
            <a:tailEnd type="none" w="sm" len="sm"/>
          </a:ln>
        </p:spPr>
        <p:txBody>
          <a:bodyPr spcFirstLastPara="1" wrap="square" lIns="91425" tIns="91425" rIns="91425" bIns="91425" anchor="t" anchorCtr="0">
            <a:spAutoFit/>
          </a:bodyPr>
          <a:lstStyle/>
          <a:p>
            <a:r>
              <a:rPr lang="en" sz="1200">
                <a:solidFill>
                  <a:srgbClr val="002060"/>
                </a:solidFill>
                <a:ea typeface="Roboto"/>
              </a:rPr>
              <a:t>The agency provides verification that they firsthand witnessed the client experiencing homelessness.</a:t>
            </a:r>
            <a:endParaRPr lang="en-US">
              <a:solidFill>
                <a:srgbClr val="002060"/>
              </a:solidFill>
            </a:endParaRPr>
          </a:p>
        </p:txBody>
      </p:sp>
      <p:sp>
        <p:nvSpPr>
          <p:cNvPr id="358" name="Google Shape;358;p48"/>
          <p:cNvSpPr txBox="1"/>
          <p:nvPr/>
        </p:nvSpPr>
        <p:spPr>
          <a:xfrm>
            <a:off x="7262593" y="4643315"/>
            <a:ext cx="1235700" cy="369300"/>
          </a:xfrm>
          <a:prstGeom prst="rect">
            <a:avLst/>
          </a:prstGeom>
          <a:solidFill>
            <a:srgbClr val="A4C2F4"/>
          </a:solidFill>
          <a:ln w="9525" cap="flat" cmpd="sng">
            <a:solidFill>
              <a:srgbClr val="A4C2F4"/>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2060"/>
                </a:solidFill>
                <a:latin typeface="Roboto"/>
                <a:ea typeface="Roboto"/>
                <a:cs typeface="Roboto"/>
                <a:sym typeface="Roboto"/>
              </a:rPr>
              <a:t>Your signature</a:t>
            </a:r>
            <a:endParaRPr sz="1200" b="0" i="0" u="none" strike="noStrike" cap="none">
              <a:solidFill>
                <a:srgbClr val="002060"/>
              </a:solidFill>
              <a:latin typeface="Roboto"/>
              <a:ea typeface="Roboto"/>
              <a:cs typeface="Roboto"/>
              <a:sym typeface="Roboto"/>
            </a:endParaRPr>
          </a:p>
        </p:txBody>
      </p:sp>
      <p:cxnSp>
        <p:nvCxnSpPr>
          <p:cNvPr id="359" name="Google Shape;359;p48"/>
          <p:cNvCxnSpPr/>
          <p:nvPr/>
        </p:nvCxnSpPr>
        <p:spPr>
          <a:xfrm rot="10800000">
            <a:off x="6900131" y="4842949"/>
            <a:ext cx="357300" cy="0"/>
          </a:xfrm>
          <a:prstGeom prst="straightConnector1">
            <a:avLst/>
          </a:prstGeom>
          <a:noFill/>
          <a:ln w="9525" cap="flat" cmpd="sng">
            <a:solidFill>
              <a:schemeClr val="lt1"/>
            </a:solidFill>
            <a:prstDash val="solid"/>
            <a:round/>
            <a:headEnd type="none" w="sm" len="sm"/>
            <a:tailEnd type="triangle" w="med" len="med"/>
          </a:ln>
        </p:spPr>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100000">
              <a:srgbClr val="002060"/>
            </a:gs>
            <a:gs pos="65000">
              <a:schemeClr val="bg1">
                <a:lumMod val="95000"/>
              </a:schemeClr>
            </a:gs>
            <a:gs pos="18000">
              <a:srgbClr val="002060"/>
            </a:gs>
            <a:gs pos="100000">
              <a:srgbClr val="002060"/>
            </a:gs>
          </a:gsLst>
          <a:lin ang="5400000" scaled="1"/>
        </a:gradFill>
        <a:effectLst/>
      </p:bgPr>
    </p:bg>
    <p:spTree>
      <p:nvGrpSpPr>
        <p:cNvPr id="1" name="Shape 363"/>
        <p:cNvGrpSpPr/>
        <p:nvPr/>
      </p:nvGrpSpPr>
      <p:grpSpPr>
        <a:xfrm>
          <a:off x="0" y="0"/>
          <a:ext cx="0" cy="0"/>
          <a:chOff x="0" y="0"/>
          <a:chExt cx="0" cy="0"/>
        </a:xfrm>
      </p:grpSpPr>
      <p:sp>
        <p:nvSpPr>
          <p:cNvPr id="364" name="Google Shape;364;p49"/>
          <p:cNvSpPr txBox="1">
            <a:spLocks noGrp="1"/>
          </p:cNvSpPr>
          <p:nvPr>
            <p:ph type="title"/>
          </p:nvPr>
        </p:nvSpPr>
        <p:spPr>
          <a:xfrm>
            <a:off x="233162" y="260064"/>
            <a:ext cx="5605507" cy="602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800"/>
              <a:buNone/>
            </a:pPr>
            <a:r>
              <a:rPr lang="en" sz="3200">
                <a:latin typeface="Oswald" panose="00000500000000000000" pitchFamily="2" charset="0"/>
              </a:rPr>
              <a:t>Document Readiness Forms</a:t>
            </a:r>
            <a:endParaRPr sz="3200">
              <a:latin typeface="Oswald" panose="00000500000000000000" pitchFamily="2" charset="0"/>
            </a:endParaRPr>
          </a:p>
        </p:txBody>
      </p:sp>
      <p:pic>
        <p:nvPicPr>
          <p:cNvPr id="365" name="Google Shape;365;p49"/>
          <p:cNvPicPr preferRelativeResize="0"/>
          <p:nvPr/>
        </p:nvPicPr>
        <p:blipFill rotWithShape="1">
          <a:blip r:embed="rId3">
            <a:alphaModFix/>
          </a:blip>
          <a:srcRect/>
          <a:stretch/>
        </p:blipFill>
        <p:spPr>
          <a:xfrm>
            <a:off x="1304208" y="1098602"/>
            <a:ext cx="6775193" cy="1653787"/>
          </a:xfrm>
          <a:prstGeom prst="rect">
            <a:avLst/>
          </a:prstGeom>
          <a:noFill/>
          <a:ln w="9525" cap="flat" cmpd="sng">
            <a:solidFill>
              <a:srgbClr val="F0D47F"/>
            </a:solidFill>
            <a:prstDash val="solid"/>
            <a:miter lim="800000"/>
            <a:headEnd type="none" w="sm" len="sm"/>
            <a:tailEnd type="none" w="sm" len="sm"/>
          </a:ln>
        </p:spPr>
      </p:pic>
      <p:sp>
        <p:nvSpPr>
          <p:cNvPr id="366" name="Google Shape;366;p49"/>
          <p:cNvSpPr txBox="1"/>
          <p:nvPr/>
        </p:nvSpPr>
        <p:spPr>
          <a:xfrm>
            <a:off x="507761" y="3289577"/>
            <a:ext cx="2280000" cy="523200"/>
          </a:xfrm>
          <a:prstGeom prst="rect">
            <a:avLst/>
          </a:prstGeom>
          <a:solidFill>
            <a:srgbClr val="A4C2F4"/>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400"/>
              <a:buFont typeface="Oi"/>
              <a:buNone/>
            </a:pPr>
            <a:r>
              <a:rPr lang="en-US" sz="1400" b="0" i="0" u="none" strike="noStrike" cap="none">
                <a:solidFill>
                  <a:srgbClr val="002060"/>
                </a:solidFill>
                <a:latin typeface="+mj-lt"/>
                <a:ea typeface="Roboto"/>
                <a:cs typeface="Roboto"/>
                <a:sym typeface="Roboto"/>
              </a:rPr>
              <a:t>Date Fields </a:t>
            </a:r>
          </a:p>
          <a:p>
            <a:pPr marL="0" marR="0" lvl="0" indent="0" algn="ctr" rtl="0">
              <a:lnSpc>
                <a:spcPct val="100000"/>
              </a:lnSpc>
              <a:spcBef>
                <a:spcPts val="0"/>
              </a:spcBef>
              <a:spcAft>
                <a:spcPts val="0"/>
              </a:spcAft>
              <a:buClr>
                <a:srgbClr val="FFFFFF"/>
              </a:buClr>
              <a:buSzPts val="1400"/>
              <a:buFont typeface="Oi"/>
              <a:buNone/>
            </a:pPr>
            <a:r>
              <a:rPr lang="en-US" sz="1400" b="0" i="0" u="none" strike="noStrike" cap="none">
                <a:solidFill>
                  <a:srgbClr val="002060"/>
                </a:solidFill>
                <a:latin typeface="+mj-lt"/>
                <a:ea typeface="Roboto"/>
                <a:cs typeface="Roboto"/>
                <a:sym typeface="Roboto"/>
              </a:rPr>
              <a:t>Ex. 05/01/21- 08/01/21</a:t>
            </a:r>
          </a:p>
        </p:txBody>
      </p:sp>
      <p:cxnSp>
        <p:nvCxnSpPr>
          <p:cNvPr id="367" name="Google Shape;367;p49"/>
          <p:cNvCxnSpPr/>
          <p:nvPr/>
        </p:nvCxnSpPr>
        <p:spPr>
          <a:xfrm rot="10800000" flipH="1">
            <a:off x="2186423" y="2571750"/>
            <a:ext cx="70200" cy="616800"/>
          </a:xfrm>
          <a:prstGeom prst="straightConnector1">
            <a:avLst/>
          </a:prstGeom>
          <a:noFill/>
          <a:ln w="19050" cap="flat" cmpd="sng">
            <a:solidFill>
              <a:srgbClr val="212121"/>
            </a:solidFill>
            <a:prstDash val="solid"/>
            <a:round/>
            <a:headEnd type="none" w="sm" len="sm"/>
            <a:tailEnd type="stealth" w="med" len="med"/>
          </a:ln>
        </p:spPr>
      </p:cxnSp>
      <p:sp>
        <p:nvSpPr>
          <p:cNvPr id="368" name="Google Shape;368;p49"/>
          <p:cNvSpPr txBox="1"/>
          <p:nvPr/>
        </p:nvSpPr>
        <p:spPr>
          <a:xfrm>
            <a:off x="3213432" y="3038140"/>
            <a:ext cx="2007900" cy="954300"/>
          </a:xfrm>
          <a:prstGeom prst="rect">
            <a:avLst/>
          </a:prstGeom>
          <a:solidFill>
            <a:srgbClr val="A4C2F4"/>
          </a:solidFill>
          <a:ln w="9525" cap="flat" cmpd="sng">
            <a:solidFill>
              <a:srgbClr val="A4C2F4"/>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400"/>
              <a:buFont typeface="Oi"/>
              <a:buNone/>
            </a:pPr>
            <a:r>
              <a:rPr lang="en" sz="1400" b="0" i="0" u="none" strike="noStrike" cap="none">
                <a:solidFill>
                  <a:srgbClr val="002060"/>
                </a:solidFill>
                <a:latin typeface="+mj-lt"/>
                <a:ea typeface="Roboto"/>
                <a:cs typeface="Roboto"/>
                <a:sym typeface="Roboto"/>
              </a:rPr>
              <a:t>Location (such as the actual address or geographic name of area)</a:t>
            </a:r>
            <a:endParaRPr sz="1400" b="0" i="0" u="none" strike="noStrike" cap="none">
              <a:solidFill>
                <a:srgbClr val="002060"/>
              </a:solidFill>
              <a:latin typeface="+mj-lt"/>
              <a:ea typeface="Roboto"/>
              <a:cs typeface="Roboto"/>
              <a:sym typeface="Roboto"/>
            </a:endParaRPr>
          </a:p>
        </p:txBody>
      </p:sp>
      <p:cxnSp>
        <p:nvCxnSpPr>
          <p:cNvPr id="369" name="Google Shape;369;p49"/>
          <p:cNvCxnSpPr/>
          <p:nvPr/>
        </p:nvCxnSpPr>
        <p:spPr>
          <a:xfrm rot="10800000">
            <a:off x="4062391" y="2466639"/>
            <a:ext cx="27900" cy="571500"/>
          </a:xfrm>
          <a:prstGeom prst="straightConnector1">
            <a:avLst/>
          </a:prstGeom>
          <a:noFill/>
          <a:ln w="19050" cap="flat" cmpd="sng">
            <a:solidFill>
              <a:srgbClr val="212121"/>
            </a:solidFill>
            <a:prstDash val="solid"/>
            <a:round/>
            <a:headEnd type="none" w="sm" len="sm"/>
            <a:tailEnd type="stealth" w="med" len="med"/>
          </a:ln>
        </p:spPr>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100000">
              <a:srgbClr val="002060"/>
            </a:gs>
            <a:gs pos="65000">
              <a:schemeClr val="bg1">
                <a:lumMod val="95000"/>
              </a:schemeClr>
            </a:gs>
            <a:gs pos="18000">
              <a:srgbClr val="002060"/>
            </a:gs>
            <a:gs pos="100000">
              <a:srgbClr val="002060"/>
            </a:gs>
          </a:gsLst>
          <a:lin ang="5400000" scaled="1"/>
        </a:gradFill>
        <a:effectLst/>
      </p:bgPr>
    </p:bg>
    <p:spTree>
      <p:nvGrpSpPr>
        <p:cNvPr id="1" name="Shape 373"/>
        <p:cNvGrpSpPr/>
        <p:nvPr/>
      </p:nvGrpSpPr>
      <p:grpSpPr>
        <a:xfrm>
          <a:off x="0" y="0"/>
          <a:ext cx="0" cy="0"/>
          <a:chOff x="0" y="0"/>
          <a:chExt cx="0" cy="0"/>
        </a:xfrm>
      </p:grpSpPr>
      <p:sp>
        <p:nvSpPr>
          <p:cNvPr id="374" name="Google Shape;374;p50"/>
          <p:cNvSpPr txBox="1">
            <a:spLocks noGrp="1"/>
          </p:cNvSpPr>
          <p:nvPr>
            <p:ph type="title"/>
          </p:nvPr>
        </p:nvSpPr>
        <p:spPr>
          <a:xfrm>
            <a:off x="158700" y="340429"/>
            <a:ext cx="8826600" cy="602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800"/>
              <a:buNone/>
            </a:pPr>
            <a:r>
              <a:rPr lang="en" sz="3200">
                <a:latin typeface="Oswald" panose="00000500000000000000" pitchFamily="2" charset="0"/>
              </a:rPr>
              <a:t>Document Readiness Forms</a:t>
            </a:r>
            <a:endParaRPr sz="3200">
              <a:latin typeface="Oswald" panose="00000500000000000000" pitchFamily="2" charset="0"/>
            </a:endParaRPr>
          </a:p>
        </p:txBody>
      </p:sp>
      <p:pic>
        <p:nvPicPr>
          <p:cNvPr id="375" name="Google Shape;375;p50"/>
          <p:cNvPicPr preferRelativeResize="0"/>
          <p:nvPr/>
        </p:nvPicPr>
        <p:blipFill rotWithShape="1">
          <a:blip r:embed="rId3">
            <a:alphaModFix/>
          </a:blip>
          <a:srcRect/>
          <a:stretch/>
        </p:blipFill>
        <p:spPr>
          <a:xfrm>
            <a:off x="3826100" y="1679112"/>
            <a:ext cx="4646026" cy="2569076"/>
          </a:xfrm>
          <a:prstGeom prst="rect">
            <a:avLst/>
          </a:prstGeom>
          <a:noFill/>
          <a:ln>
            <a:noFill/>
          </a:ln>
        </p:spPr>
      </p:pic>
      <p:sp>
        <p:nvSpPr>
          <p:cNvPr id="376" name="Google Shape;376;p50"/>
          <p:cNvSpPr txBox="1"/>
          <p:nvPr/>
        </p:nvSpPr>
        <p:spPr>
          <a:xfrm>
            <a:off x="671874" y="1575373"/>
            <a:ext cx="2691000" cy="1108200"/>
          </a:xfrm>
          <a:prstGeom prst="rect">
            <a:avLst/>
          </a:prstGeom>
          <a:noFill/>
          <a:ln>
            <a:noFill/>
          </a:ln>
        </p:spPr>
        <p:txBody>
          <a:bodyPr spcFirstLastPara="1" wrap="square" lIns="91425" tIns="91425" rIns="91425" bIns="91425" anchor="t" anchorCtr="0">
            <a:spAutoFit/>
          </a:bodyPr>
          <a:lstStyle/>
          <a:p>
            <a:pPr marL="457200" marR="0" lvl="0" indent="-323850" algn="l" rtl="0">
              <a:lnSpc>
                <a:spcPct val="100000"/>
              </a:lnSpc>
              <a:spcBef>
                <a:spcPts val="0"/>
              </a:spcBef>
              <a:spcAft>
                <a:spcPts val="0"/>
              </a:spcAft>
              <a:buClr>
                <a:schemeClr val="bg1"/>
              </a:buClr>
              <a:buSzPts val="1500"/>
              <a:buFont typeface="Roboto"/>
              <a:buAutoNum type="arabicPeriod"/>
            </a:pPr>
            <a:r>
              <a:rPr lang="en" sz="1500" b="0" i="0" u="none" strike="noStrike" cap="none">
                <a:solidFill>
                  <a:schemeClr val="bg1"/>
                </a:solidFill>
                <a:latin typeface="Roboto"/>
                <a:ea typeface="Roboto"/>
                <a:cs typeface="Roboto"/>
                <a:sym typeface="Roboto"/>
              </a:rPr>
              <a:t>Go to client’s profile</a:t>
            </a:r>
            <a:endParaRPr sz="1500" b="0" i="0" u="none" strike="noStrike" cap="none">
              <a:solidFill>
                <a:schemeClr val="bg1"/>
              </a:solidFill>
              <a:latin typeface="Roboto"/>
              <a:ea typeface="Roboto"/>
              <a:cs typeface="Roboto"/>
              <a:sym typeface="Roboto"/>
            </a:endParaRPr>
          </a:p>
          <a:p>
            <a:pPr marL="457200" marR="0" lvl="0" indent="-323850" algn="l" rtl="0">
              <a:lnSpc>
                <a:spcPct val="100000"/>
              </a:lnSpc>
              <a:spcBef>
                <a:spcPts val="0"/>
              </a:spcBef>
              <a:spcAft>
                <a:spcPts val="0"/>
              </a:spcAft>
              <a:buClr>
                <a:schemeClr val="bg1"/>
              </a:buClr>
              <a:buSzPts val="1500"/>
              <a:buFont typeface="Roboto"/>
              <a:buAutoNum type="arabicPeriod"/>
            </a:pPr>
            <a:r>
              <a:rPr lang="en" sz="1500" b="0" i="0" u="none" strike="noStrike" cap="none">
                <a:solidFill>
                  <a:schemeClr val="bg1"/>
                </a:solidFill>
                <a:latin typeface="Roboto"/>
                <a:ea typeface="Roboto"/>
                <a:cs typeface="Roboto"/>
                <a:sym typeface="Roboto"/>
              </a:rPr>
              <a:t>By the upper right hand side, select Printer icon to pull reports</a:t>
            </a:r>
            <a:endParaRPr sz="1500" b="0" i="0" u="none" strike="noStrike" cap="none">
              <a:solidFill>
                <a:schemeClr val="bg1"/>
              </a:solidFill>
              <a:latin typeface="Roboto"/>
              <a:ea typeface="Roboto"/>
              <a:cs typeface="Roboto"/>
              <a:sym typeface="Roboto"/>
            </a:endParaRPr>
          </a:p>
        </p:txBody>
      </p:sp>
      <p:sp>
        <p:nvSpPr>
          <p:cNvPr id="377" name="Google Shape;377;p50"/>
          <p:cNvSpPr txBox="1"/>
          <p:nvPr/>
        </p:nvSpPr>
        <p:spPr>
          <a:xfrm>
            <a:off x="671874" y="1087969"/>
            <a:ext cx="73326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chemeClr val="bg1"/>
                </a:solidFill>
                <a:latin typeface="Roboto"/>
                <a:ea typeface="Roboto"/>
                <a:cs typeface="Roboto"/>
                <a:sym typeface="Roboto"/>
              </a:rPr>
              <a:t>Third Party History Report through HMIS</a:t>
            </a:r>
            <a:endParaRPr sz="1800" b="0" i="0" u="none" strike="noStrike" cap="none">
              <a:solidFill>
                <a:schemeClr val="bg1"/>
              </a:solidFill>
              <a:latin typeface="Roboto"/>
              <a:ea typeface="Roboto"/>
              <a:cs typeface="Roboto"/>
              <a:sym typeface="Roboto"/>
            </a:endParaRPr>
          </a:p>
        </p:txBody>
      </p:sp>
      <p:sp>
        <p:nvSpPr>
          <p:cNvPr id="378" name="Google Shape;378;p50"/>
          <p:cNvSpPr/>
          <p:nvPr/>
        </p:nvSpPr>
        <p:spPr>
          <a:xfrm>
            <a:off x="6278725" y="2340900"/>
            <a:ext cx="532500" cy="461700"/>
          </a:xfrm>
          <a:prstGeom prst="rect">
            <a:avLst/>
          </a:prstGeom>
          <a:noFill/>
          <a:ln w="28575" cap="flat" cmpd="sng">
            <a:solidFill>
              <a:srgbClr val="CC412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100000">
              <a:srgbClr val="002060"/>
            </a:gs>
            <a:gs pos="65000">
              <a:schemeClr val="bg1">
                <a:lumMod val="95000"/>
              </a:schemeClr>
            </a:gs>
            <a:gs pos="18000">
              <a:srgbClr val="002060"/>
            </a:gs>
            <a:gs pos="100000">
              <a:srgbClr val="002060"/>
            </a:gs>
          </a:gsLst>
          <a:lin ang="5400000" scaled="1"/>
        </a:gradFill>
        <a:effectLst/>
      </p:bgPr>
    </p:bg>
    <p:spTree>
      <p:nvGrpSpPr>
        <p:cNvPr id="1" name="Shape 382"/>
        <p:cNvGrpSpPr/>
        <p:nvPr/>
      </p:nvGrpSpPr>
      <p:grpSpPr>
        <a:xfrm>
          <a:off x="0" y="0"/>
          <a:ext cx="0" cy="0"/>
          <a:chOff x="0" y="0"/>
          <a:chExt cx="0" cy="0"/>
        </a:xfrm>
      </p:grpSpPr>
      <p:sp>
        <p:nvSpPr>
          <p:cNvPr id="383" name="Google Shape;383;p51"/>
          <p:cNvSpPr txBox="1">
            <a:spLocks noGrp="1"/>
          </p:cNvSpPr>
          <p:nvPr>
            <p:ph type="title"/>
          </p:nvPr>
        </p:nvSpPr>
        <p:spPr>
          <a:xfrm>
            <a:off x="206125" y="600625"/>
            <a:ext cx="8826600" cy="602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800"/>
              <a:buNone/>
            </a:pPr>
            <a:r>
              <a:rPr lang="en" sz="3200">
                <a:latin typeface="Oswald" panose="00000500000000000000" pitchFamily="2" charset="0"/>
              </a:rPr>
              <a:t>Document Readiness Forms</a:t>
            </a:r>
            <a:endParaRPr sz="3200">
              <a:latin typeface="Oswald" panose="00000500000000000000" pitchFamily="2" charset="0"/>
            </a:endParaRPr>
          </a:p>
        </p:txBody>
      </p:sp>
      <p:pic>
        <p:nvPicPr>
          <p:cNvPr id="384" name="Google Shape;384;p51"/>
          <p:cNvPicPr preferRelativeResize="0"/>
          <p:nvPr/>
        </p:nvPicPr>
        <p:blipFill rotWithShape="1">
          <a:blip r:embed="rId3">
            <a:alphaModFix/>
          </a:blip>
          <a:srcRect/>
          <a:stretch/>
        </p:blipFill>
        <p:spPr>
          <a:xfrm>
            <a:off x="2370675" y="1574150"/>
            <a:ext cx="5731409" cy="2759277"/>
          </a:xfrm>
          <a:prstGeom prst="rect">
            <a:avLst/>
          </a:prstGeom>
          <a:noFill/>
          <a:ln>
            <a:noFill/>
          </a:ln>
        </p:spPr>
      </p:pic>
      <p:sp>
        <p:nvSpPr>
          <p:cNvPr id="385" name="Google Shape;385;p51"/>
          <p:cNvSpPr txBox="1"/>
          <p:nvPr/>
        </p:nvSpPr>
        <p:spPr>
          <a:xfrm>
            <a:off x="406575" y="1574150"/>
            <a:ext cx="1602107" cy="1107965"/>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 sz="1500" b="0" i="0" u="none" strike="noStrike" cap="none">
                <a:solidFill>
                  <a:schemeClr val="bg1"/>
                </a:solidFill>
                <a:latin typeface="Roboto"/>
                <a:ea typeface="Roboto"/>
                <a:cs typeface="Roboto"/>
                <a:sym typeface="Roboto"/>
              </a:rPr>
              <a:t>3. Select “Run” on the Homeless Status Timeline</a:t>
            </a:r>
            <a:endParaRPr sz="1500" b="0" i="0" u="none" strike="noStrike" cap="none">
              <a:solidFill>
                <a:schemeClr val="bg1"/>
              </a:solidFill>
              <a:latin typeface="Roboto"/>
              <a:ea typeface="Roboto"/>
              <a:cs typeface="Roboto"/>
              <a:sym typeface="Roboto"/>
            </a:endParaRPr>
          </a:p>
        </p:txBody>
      </p:sp>
      <p:sp>
        <p:nvSpPr>
          <p:cNvPr id="386" name="Google Shape;386;p51"/>
          <p:cNvSpPr/>
          <p:nvPr/>
        </p:nvSpPr>
        <p:spPr>
          <a:xfrm>
            <a:off x="2370775" y="3863975"/>
            <a:ext cx="4497300" cy="288900"/>
          </a:xfrm>
          <a:prstGeom prst="rect">
            <a:avLst/>
          </a:prstGeom>
          <a:noFill/>
          <a:ln w="28575" cap="flat" cmpd="sng">
            <a:solidFill>
              <a:srgbClr val="CC412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387" name="Google Shape;387;p51"/>
          <p:cNvCxnSpPr/>
          <p:nvPr/>
        </p:nvCxnSpPr>
        <p:spPr>
          <a:xfrm>
            <a:off x="5272775" y="3396875"/>
            <a:ext cx="9900" cy="543300"/>
          </a:xfrm>
          <a:prstGeom prst="straightConnector1">
            <a:avLst/>
          </a:prstGeom>
          <a:noFill/>
          <a:ln w="28575" cap="flat" cmpd="sng">
            <a:solidFill>
              <a:srgbClr val="A61C00"/>
            </a:solidFill>
            <a:prstDash val="solid"/>
            <a:round/>
            <a:headEnd type="none" w="sm" len="sm"/>
            <a:tailEnd type="triangle" w="med" len="med"/>
          </a:ln>
        </p:spPr>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95750">
              <a:srgbClr val="3D5585"/>
            </a:gs>
            <a:gs pos="34000">
              <a:srgbClr val="7989A9"/>
            </a:gs>
            <a:gs pos="100000">
              <a:srgbClr val="002060"/>
            </a:gs>
            <a:gs pos="83000">
              <a:schemeClr val="bg1">
                <a:lumMod val="95000"/>
              </a:schemeClr>
            </a:gs>
            <a:gs pos="18000">
              <a:srgbClr val="002060"/>
            </a:gs>
            <a:gs pos="100000">
              <a:srgbClr val="002060"/>
            </a:gs>
          </a:gsLst>
          <a:lin ang="5400000" scaled="1"/>
        </a:gradFill>
        <a:effectLst/>
      </p:bgPr>
    </p:bg>
    <p:spTree>
      <p:nvGrpSpPr>
        <p:cNvPr id="1" name="Shape 391"/>
        <p:cNvGrpSpPr/>
        <p:nvPr/>
      </p:nvGrpSpPr>
      <p:grpSpPr>
        <a:xfrm>
          <a:off x="0" y="0"/>
          <a:ext cx="0" cy="0"/>
          <a:chOff x="0" y="0"/>
          <a:chExt cx="0" cy="0"/>
        </a:xfrm>
      </p:grpSpPr>
      <p:sp>
        <p:nvSpPr>
          <p:cNvPr id="392" name="Google Shape;392;p52"/>
          <p:cNvSpPr txBox="1">
            <a:spLocks noGrp="1"/>
          </p:cNvSpPr>
          <p:nvPr>
            <p:ph type="title"/>
          </p:nvPr>
        </p:nvSpPr>
        <p:spPr>
          <a:xfrm>
            <a:off x="90755" y="263687"/>
            <a:ext cx="8826600" cy="602700"/>
          </a:xfrm>
          <a:prstGeom prst="rect">
            <a:avLst/>
          </a:prstGeom>
          <a:gradFill>
            <a:gsLst>
              <a:gs pos="100000">
                <a:srgbClr val="002060"/>
              </a:gs>
              <a:gs pos="18000">
                <a:srgbClr val="002060"/>
              </a:gs>
              <a:gs pos="100000">
                <a:srgbClr val="002060"/>
              </a:gs>
            </a:gsLst>
            <a:lin ang="5400000" scaled="1"/>
          </a:grad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800"/>
              <a:buNone/>
            </a:pPr>
            <a:r>
              <a:rPr lang="en" sz="3200">
                <a:latin typeface="Oswald" panose="00000500000000000000" pitchFamily="2" charset="0"/>
              </a:rPr>
              <a:t>Document Readiness Forms</a:t>
            </a:r>
            <a:endParaRPr sz="3200">
              <a:latin typeface="Oswald" panose="00000500000000000000" pitchFamily="2" charset="0"/>
            </a:endParaRPr>
          </a:p>
        </p:txBody>
      </p:sp>
      <p:pic>
        <p:nvPicPr>
          <p:cNvPr id="393" name="Google Shape;393;p52"/>
          <p:cNvPicPr preferRelativeResize="0"/>
          <p:nvPr/>
        </p:nvPicPr>
        <p:blipFill rotWithShape="1">
          <a:blip r:embed="rId3">
            <a:alphaModFix/>
          </a:blip>
          <a:srcRect/>
          <a:stretch/>
        </p:blipFill>
        <p:spPr>
          <a:xfrm>
            <a:off x="4329453" y="1201860"/>
            <a:ext cx="4472551" cy="2350876"/>
          </a:xfrm>
          <a:prstGeom prst="rect">
            <a:avLst/>
          </a:prstGeom>
          <a:noFill/>
          <a:ln>
            <a:noFill/>
          </a:ln>
        </p:spPr>
      </p:pic>
      <p:sp>
        <p:nvSpPr>
          <p:cNvPr id="394" name="Google Shape;394;p52"/>
          <p:cNvSpPr txBox="1"/>
          <p:nvPr/>
        </p:nvSpPr>
        <p:spPr>
          <a:xfrm>
            <a:off x="406424" y="1509936"/>
            <a:ext cx="3698175" cy="2123628"/>
          </a:xfrm>
          <a:prstGeom prst="rect">
            <a:avLst/>
          </a:prstGeom>
          <a:solidFill>
            <a:schemeClr val="bg1">
              <a:lumMod val="85000"/>
            </a:schemeClr>
          </a:solidFill>
          <a:ln>
            <a:noFill/>
          </a:ln>
        </p:spPr>
        <p:txBody>
          <a:bodyPr spcFirstLastPara="1" wrap="square" lIns="91425" tIns="91425" rIns="91425" bIns="91425" anchor="t" anchorCtr="0">
            <a:spAutoFit/>
          </a:bodyPr>
          <a:lstStyle/>
          <a:p>
            <a:pPr marR="0" lvl="0" algn="l" rtl="0">
              <a:lnSpc>
                <a:spcPct val="100000"/>
              </a:lnSpc>
              <a:spcBef>
                <a:spcPts val="0"/>
              </a:spcBef>
              <a:spcAft>
                <a:spcPts val="0"/>
              </a:spcAft>
              <a:buClr>
                <a:srgbClr val="002060"/>
              </a:buClr>
              <a:buSzPts val="1400"/>
            </a:pPr>
            <a:r>
              <a:rPr lang="en" sz="1400" b="0" i="0" u="none" strike="noStrike" cap="none">
                <a:solidFill>
                  <a:srgbClr val="002060"/>
                </a:solidFill>
                <a:latin typeface="Roboto"/>
                <a:ea typeface="Roboto"/>
                <a:cs typeface="Roboto"/>
                <a:sym typeface="Roboto"/>
              </a:rPr>
              <a:t>4. Enter report range</a:t>
            </a:r>
            <a:endParaRPr sz="1400" b="0" i="0" u="none" strike="noStrike" cap="none">
              <a:solidFill>
                <a:srgbClr val="002060"/>
              </a:solidFill>
              <a:latin typeface="Roboto"/>
              <a:ea typeface="Roboto"/>
              <a:cs typeface="Roboto"/>
              <a:sym typeface="Roboto"/>
            </a:endParaRPr>
          </a:p>
          <a:p>
            <a:pPr marL="457200" marR="0" lvl="0" indent="-317500" algn="l" rtl="0">
              <a:lnSpc>
                <a:spcPct val="100000"/>
              </a:lnSpc>
              <a:spcBef>
                <a:spcPts val="0"/>
              </a:spcBef>
              <a:spcAft>
                <a:spcPts val="0"/>
              </a:spcAft>
              <a:buClr>
                <a:schemeClr val="bg1"/>
              </a:buClr>
              <a:buSzPts val="1400"/>
              <a:buFont typeface="Arial" panose="020B0604020202020204" pitchFamily="34" charset="0"/>
              <a:buChar char="•"/>
            </a:pPr>
            <a:r>
              <a:rPr lang="en" sz="1400" b="0" i="0" u="none" strike="noStrike" cap="none">
                <a:solidFill>
                  <a:srgbClr val="002060"/>
                </a:solidFill>
                <a:latin typeface="Roboto"/>
                <a:ea typeface="Roboto"/>
                <a:cs typeface="Roboto"/>
                <a:sym typeface="Roboto"/>
              </a:rPr>
              <a:t>Start date should be 1st day of the month, 3 years prior to current month</a:t>
            </a:r>
            <a:endParaRPr sz="1400" b="0" i="0" u="none" strike="noStrike" cap="none">
              <a:solidFill>
                <a:srgbClr val="002060"/>
              </a:solidFill>
              <a:latin typeface="Roboto"/>
              <a:ea typeface="Roboto"/>
              <a:cs typeface="Roboto"/>
              <a:sym typeface="Roboto"/>
            </a:endParaRPr>
          </a:p>
          <a:p>
            <a:pPr marL="457200" marR="0" lvl="0" indent="-317500" algn="l" rtl="0">
              <a:lnSpc>
                <a:spcPct val="100000"/>
              </a:lnSpc>
              <a:spcBef>
                <a:spcPts val="0"/>
              </a:spcBef>
              <a:spcAft>
                <a:spcPts val="0"/>
              </a:spcAft>
              <a:buClr>
                <a:schemeClr val="bg1"/>
              </a:buClr>
              <a:buSzPts val="1400"/>
              <a:buFont typeface="Arial" panose="020B0604020202020204" pitchFamily="34" charset="0"/>
              <a:buChar char="•"/>
            </a:pPr>
            <a:r>
              <a:rPr lang="en" sz="1400" b="0" i="0" u="none" strike="noStrike" cap="none">
                <a:solidFill>
                  <a:srgbClr val="002060"/>
                </a:solidFill>
                <a:latin typeface="Roboto"/>
                <a:ea typeface="Roboto"/>
                <a:cs typeface="Roboto"/>
                <a:sym typeface="Roboto"/>
              </a:rPr>
              <a:t>End Date should be current date</a:t>
            </a:r>
            <a:endParaRPr sz="1400" b="0" i="0" u="none" strike="noStrike" cap="none">
              <a:solidFill>
                <a:srgbClr val="002060"/>
              </a:solidFill>
              <a:latin typeface="Roboto"/>
              <a:ea typeface="Roboto"/>
              <a:cs typeface="Roboto"/>
              <a:sym typeface="Roboto"/>
            </a:endParaRPr>
          </a:p>
          <a:p>
            <a:pPr marR="0" lvl="0" algn="l" rtl="0">
              <a:lnSpc>
                <a:spcPct val="100000"/>
              </a:lnSpc>
              <a:spcBef>
                <a:spcPts val="0"/>
              </a:spcBef>
              <a:spcAft>
                <a:spcPts val="0"/>
              </a:spcAft>
              <a:buClr>
                <a:schemeClr val="bg1"/>
              </a:buClr>
              <a:buSzPts val="1400"/>
            </a:pPr>
            <a:r>
              <a:rPr lang="en" sz="1400" b="0" i="0" u="none" strike="noStrike" cap="none">
                <a:solidFill>
                  <a:srgbClr val="002060"/>
                </a:solidFill>
                <a:latin typeface="Roboto"/>
                <a:ea typeface="Roboto"/>
                <a:cs typeface="Roboto"/>
                <a:sym typeface="Roboto"/>
              </a:rPr>
              <a:t>5. Select Report Output format as “PDF”</a:t>
            </a:r>
            <a:endParaRPr sz="1400" b="0" i="0" u="none" strike="noStrike" cap="none">
              <a:solidFill>
                <a:srgbClr val="002060"/>
              </a:solidFill>
              <a:latin typeface="Roboto"/>
              <a:ea typeface="Roboto"/>
              <a:cs typeface="Roboto"/>
              <a:sym typeface="Roboto"/>
            </a:endParaRPr>
          </a:p>
          <a:p>
            <a:pPr marR="0" lvl="0" algn="l" rtl="0">
              <a:lnSpc>
                <a:spcPct val="100000"/>
              </a:lnSpc>
              <a:spcBef>
                <a:spcPts val="0"/>
              </a:spcBef>
              <a:spcAft>
                <a:spcPts val="0"/>
              </a:spcAft>
              <a:buClr>
                <a:schemeClr val="bg1"/>
              </a:buClr>
              <a:buSzPts val="1400"/>
            </a:pPr>
            <a:r>
              <a:rPr lang="en" sz="1400" b="0" i="0" u="none" strike="noStrike" cap="none">
                <a:solidFill>
                  <a:srgbClr val="002060"/>
                </a:solidFill>
                <a:latin typeface="Roboto"/>
                <a:ea typeface="Roboto"/>
                <a:cs typeface="Roboto"/>
                <a:sym typeface="Roboto"/>
              </a:rPr>
              <a:t>6. Select SUBMIT</a:t>
            </a:r>
            <a:endParaRPr sz="1400" b="0" i="0" u="none" strike="noStrike" cap="none">
              <a:solidFill>
                <a:srgbClr val="002060"/>
              </a:solidFill>
              <a:latin typeface="Roboto"/>
              <a:ea typeface="Roboto"/>
              <a:cs typeface="Roboto"/>
              <a:sym typeface="Roboto"/>
            </a:endParaRPr>
          </a:p>
          <a:p>
            <a:pPr marL="285750" marR="0" lvl="0" indent="-285750" algn="l" rtl="0">
              <a:lnSpc>
                <a:spcPct val="100000"/>
              </a:lnSpc>
              <a:spcBef>
                <a:spcPts val="0"/>
              </a:spcBef>
              <a:spcAft>
                <a:spcPts val="0"/>
              </a:spcAft>
              <a:buClr>
                <a:schemeClr val="bg1"/>
              </a:buClr>
              <a:buSzPts val="1400"/>
              <a:buFont typeface="Arial" panose="020B0604020202020204" pitchFamily="34" charset="0"/>
              <a:buChar char="•"/>
            </a:pPr>
            <a:endParaRPr sz="1400" b="0" i="0" u="none" strike="noStrike" cap="none">
              <a:solidFill>
                <a:srgbClr val="002060"/>
              </a:solidFill>
              <a:latin typeface="Roboto"/>
              <a:ea typeface="Roboto"/>
              <a:cs typeface="Roboto"/>
              <a:sym typeface="Roboto"/>
            </a:endParaRPr>
          </a:p>
          <a:p>
            <a:pPr marL="285750" marR="0" lvl="0" indent="-285750" algn="l" rtl="0">
              <a:lnSpc>
                <a:spcPct val="100000"/>
              </a:lnSpc>
              <a:spcBef>
                <a:spcPts val="0"/>
              </a:spcBef>
              <a:spcAft>
                <a:spcPts val="0"/>
              </a:spcAft>
              <a:buClr>
                <a:schemeClr val="bg1"/>
              </a:buClr>
              <a:buSzPts val="1400"/>
              <a:buFont typeface="Arial" panose="020B0604020202020204" pitchFamily="34" charset="0"/>
              <a:buChar char="•"/>
            </a:pPr>
            <a:r>
              <a:rPr lang="en" sz="1400" b="0" i="0" u="none" strike="noStrike" cap="none">
                <a:solidFill>
                  <a:srgbClr val="002060"/>
                </a:solidFill>
                <a:latin typeface="Roboto"/>
                <a:ea typeface="Roboto"/>
                <a:cs typeface="Roboto"/>
                <a:sym typeface="Roboto"/>
              </a:rPr>
              <a:t>Please wait for the report to generate before exiting the page. </a:t>
            </a:r>
            <a:endParaRPr sz="1400" b="0" i="0" u="none" strike="noStrike" cap="none">
              <a:solidFill>
                <a:srgbClr val="002060"/>
              </a:solidFill>
              <a:latin typeface="Roboto"/>
              <a:ea typeface="Roboto"/>
              <a:cs typeface="Roboto"/>
              <a:sym typeface="Roboto"/>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100000">
              <a:srgbClr val="002060"/>
            </a:gs>
            <a:gs pos="90000">
              <a:schemeClr val="bg1">
                <a:lumMod val="95000"/>
              </a:schemeClr>
            </a:gs>
            <a:gs pos="18000">
              <a:srgbClr val="002060"/>
            </a:gs>
            <a:gs pos="100000">
              <a:srgbClr val="002060"/>
            </a:gs>
          </a:gsLst>
          <a:lin ang="5400000" scaled="1"/>
        </a:gradFill>
        <a:effectLst/>
      </p:bgPr>
    </p:bg>
    <p:spTree>
      <p:nvGrpSpPr>
        <p:cNvPr id="1" name="Shape 398"/>
        <p:cNvGrpSpPr/>
        <p:nvPr/>
      </p:nvGrpSpPr>
      <p:grpSpPr>
        <a:xfrm>
          <a:off x="0" y="0"/>
          <a:ext cx="0" cy="0"/>
          <a:chOff x="0" y="0"/>
          <a:chExt cx="0" cy="0"/>
        </a:xfrm>
      </p:grpSpPr>
      <p:sp>
        <p:nvSpPr>
          <p:cNvPr id="399" name="Google Shape;399;p53"/>
          <p:cNvSpPr txBox="1">
            <a:spLocks noGrp="1"/>
          </p:cNvSpPr>
          <p:nvPr>
            <p:ph type="title"/>
          </p:nvPr>
        </p:nvSpPr>
        <p:spPr>
          <a:xfrm>
            <a:off x="98249" y="236430"/>
            <a:ext cx="8826600" cy="602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800"/>
              <a:buNone/>
            </a:pPr>
            <a:r>
              <a:rPr lang="en" sz="3200">
                <a:latin typeface="Oswald" panose="00000500000000000000" pitchFamily="2" charset="0"/>
              </a:rPr>
              <a:t>Document Readiness Forms</a:t>
            </a:r>
            <a:endParaRPr sz="3200">
              <a:latin typeface="Oswald" panose="00000500000000000000" pitchFamily="2" charset="0"/>
            </a:endParaRPr>
          </a:p>
        </p:txBody>
      </p:sp>
      <p:pic>
        <p:nvPicPr>
          <p:cNvPr id="400" name="Google Shape;400;p53"/>
          <p:cNvPicPr preferRelativeResize="0"/>
          <p:nvPr/>
        </p:nvPicPr>
        <p:blipFill rotWithShape="1">
          <a:blip r:embed="rId3">
            <a:alphaModFix/>
          </a:blip>
          <a:srcRect/>
          <a:stretch/>
        </p:blipFill>
        <p:spPr>
          <a:xfrm>
            <a:off x="845250" y="839129"/>
            <a:ext cx="7731474" cy="3128695"/>
          </a:xfrm>
          <a:prstGeom prst="rect">
            <a:avLst/>
          </a:prstGeom>
          <a:noFill/>
          <a:ln>
            <a:noFill/>
          </a:ln>
        </p:spPr>
      </p:pic>
      <p:sp>
        <p:nvSpPr>
          <p:cNvPr id="401" name="Google Shape;401;p53"/>
          <p:cNvSpPr/>
          <p:nvPr/>
        </p:nvSpPr>
        <p:spPr>
          <a:xfrm>
            <a:off x="791638" y="1823784"/>
            <a:ext cx="7671000" cy="602700"/>
          </a:xfrm>
          <a:prstGeom prst="rect">
            <a:avLst/>
          </a:prstGeom>
          <a:noFill/>
          <a:ln w="38100" cap="flat"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2" name="Google Shape;402;p53"/>
          <p:cNvSpPr txBox="1"/>
          <p:nvPr/>
        </p:nvSpPr>
        <p:spPr>
          <a:xfrm>
            <a:off x="845250" y="3967825"/>
            <a:ext cx="7332600" cy="831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2060"/>
                </a:solidFill>
                <a:latin typeface="Roboto"/>
                <a:ea typeface="Roboto"/>
                <a:cs typeface="Roboto"/>
                <a:sym typeface="Roboto"/>
              </a:rPr>
              <a:t>SUMMARY- Homeless Status</a:t>
            </a:r>
            <a:r>
              <a:rPr lang="en" sz="1400" b="1" i="0" u="none" strike="noStrike" cap="none">
                <a:solidFill>
                  <a:srgbClr val="002060"/>
                </a:solidFill>
                <a:latin typeface="Roboto"/>
                <a:ea typeface="Roboto"/>
                <a:cs typeface="Roboto"/>
                <a:sym typeface="Roboto"/>
              </a:rPr>
              <a:t>: Boxes must be green with a “Y” to be counted towards homeless verification</a:t>
            </a:r>
            <a:endParaRPr sz="1400" b="1" i="0" u="none" strike="noStrike" cap="none">
              <a:solidFill>
                <a:srgbClr val="00206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2060"/>
                </a:solidFill>
                <a:latin typeface="Roboto"/>
                <a:ea typeface="Roboto"/>
                <a:cs typeface="Roboto"/>
                <a:sym typeface="Roboto"/>
              </a:rPr>
              <a:t>This example has 12 continuous months of experiencing homelessness</a:t>
            </a:r>
            <a:endParaRPr sz="1400" b="0" i="0" u="none" strike="noStrike" cap="none">
              <a:solidFill>
                <a:srgbClr val="002060"/>
              </a:solidFill>
              <a:latin typeface="Roboto"/>
              <a:ea typeface="Roboto"/>
              <a:cs typeface="Roboto"/>
              <a:sym typeface="Roboto"/>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100000">
              <a:srgbClr val="002060"/>
            </a:gs>
            <a:gs pos="72000">
              <a:schemeClr val="bg1">
                <a:lumMod val="95000"/>
              </a:schemeClr>
            </a:gs>
            <a:gs pos="18000">
              <a:srgbClr val="002060"/>
            </a:gs>
            <a:gs pos="100000">
              <a:srgbClr val="002060"/>
            </a:gs>
          </a:gsLst>
          <a:lin ang="5400000" scaled="1"/>
        </a:gradFill>
        <a:effectLst/>
      </p:bgPr>
    </p:bg>
    <p:spTree>
      <p:nvGrpSpPr>
        <p:cNvPr id="1" name="Shape 406"/>
        <p:cNvGrpSpPr/>
        <p:nvPr/>
      </p:nvGrpSpPr>
      <p:grpSpPr>
        <a:xfrm>
          <a:off x="0" y="0"/>
          <a:ext cx="0" cy="0"/>
          <a:chOff x="0" y="0"/>
          <a:chExt cx="0" cy="0"/>
        </a:xfrm>
      </p:grpSpPr>
      <p:sp>
        <p:nvSpPr>
          <p:cNvPr id="407" name="Google Shape;407;p54"/>
          <p:cNvSpPr txBox="1">
            <a:spLocks noGrp="1"/>
          </p:cNvSpPr>
          <p:nvPr>
            <p:ph type="title"/>
          </p:nvPr>
        </p:nvSpPr>
        <p:spPr>
          <a:xfrm>
            <a:off x="68075" y="244225"/>
            <a:ext cx="8826600" cy="602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800"/>
              <a:buNone/>
            </a:pPr>
            <a:r>
              <a:rPr lang="en" sz="3200">
                <a:latin typeface="Oswald" panose="00000500000000000000" pitchFamily="2" charset="0"/>
              </a:rPr>
              <a:t>Document Readiness Forms</a:t>
            </a:r>
            <a:endParaRPr sz="3200">
              <a:latin typeface="Oswald" panose="00000500000000000000" pitchFamily="2" charset="0"/>
            </a:endParaRPr>
          </a:p>
        </p:txBody>
      </p:sp>
      <p:sp>
        <p:nvSpPr>
          <p:cNvPr id="408" name="Google Shape;408;p54"/>
          <p:cNvSpPr txBox="1"/>
          <p:nvPr/>
        </p:nvSpPr>
        <p:spPr>
          <a:xfrm>
            <a:off x="397412" y="1360707"/>
            <a:ext cx="3845251" cy="1600408"/>
          </a:xfrm>
          <a:prstGeom prst="rect">
            <a:avLst/>
          </a:prstGeom>
          <a:noFill/>
          <a:ln>
            <a:noFill/>
          </a:ln>
        </p:spPr>
        <p:txBody>
          <a:bodyPr spcFirstLastPara="1" wrap="square" lIns="91425" tIns="91425" rIns="91425" bIns="91425" anchor="t" anchorCtr="0">
            <a:spAutoFit/>
          </a:bodyPr>
          <a:lstStyle/>
          <a:p>
            <a:pPr marL="285750" marR="0" lvl="0" indent="-285750" algn="l" rtl="0">
              <a:lnSpc>
                <a:spcPct val="100000"/>
              </a:lnSpc>
              <a:spcBef>
                <a:spcPts val="0"/>
              </a:spcBef>
              <a:spcAft>
                <a:spcPts val="0"/>
              </a:spcAft>
              <a:buClr>
                <a:schemeClr val="bg1"/>
              </a:buClr>
              <a:buSzPts val="1700"/>
              <a:buFont typeface="Arial" panose="020B0604020202020204" pitchFamily="34" charset="0"/>
              <a:buChar char="•"/>
            </a:pPr>
            <a:r>
              <a:rPr lang="en" sz="1700" b="0" i="0" u="none" strike="noStrike" cap="none">
                <a:solidFill>
                  <a:schemeClr val="bg1"/>
                </a:solidFill>
                <a:uFill>
                  <a:noFill/>
                </a:uFill>
                <a:latin typeface="Roboto"/>
                <a:ea typeface="Roboto"/>
                <a:cs typeface="Roboto"/>
                <a:sym typeface="Roboto"/>
                <a:hlinkClick r:id="rId3">
                  <a:extLst>
                    <a:ext uri="{A12FA001-AC4F-418D-AE19-62706E023703}">
                      <ahyp:hlinkClr xmlns:ahyp="http://schemas.microsoft.com/office/drawing/2018/hyperlinkcolor" val="tx"/>
                    </a:ext>
                  </a:extLst>
                </a:hlinkClick>
              </a:rPr>
              <a:t>Self-Certification</a:t>
            </a:r>
            <a:r>
              <a:rPr lang="en" sz="1700" b="0" i="0" u="none" strike="noStrike" cap="none">
                <a:solidFill>
                  <a:schemeClr val="bg1"/>
                </a:solidFill>
                <a:latin typeface="Roboto"/>
                <a:ea typeface="Roboto"/>
                <a:cs typeface="Roboto"/>
                <a:sym typeface="Roboto"/>
              </a:rPr>
              <a:t> (PSH programs)</a:t>
            </a:r>
            <a:endParaRPr sz="1700" b="0" i="0" u="none" strike="noStrike" cap="none">
              <a:solidFill>
                <a:schemeClr val="bg1"/>
              </a:solidFill>
              <a:latin typeface="Roboto"/>
              <a:ea typeface="Roboto"/>
              <a:cs typeface="Roboto"/>
              <a:sym typeface="Roboto"/>
            </a:endParaRPr>
          </a:p>
          <a:p>
            <a:pPr marL="457200" marR="0" lvl="0" indent="-323850" algn="l" rtl="0">
              <a:lnSpc>
                <a:spcPct val="100000"/>
              </a:lnSpc>
              <a:spcBef>
                <a:spcPts val="0"/>
              </a:spcBef>
              <a:spcAft>
                <a:spcPts val="0"/>
              </a:spcAft>
              <a:buClr>
                <a:schemeClr val="bg1"/>
              </a:buClr>
              <a:buSzPts val="1500"/>
              <a:buFont typeface="Arial" panose="020B0604020202020204" pitchFamily="34" charset="0"/>
              <a:buChar char="•"/>
            </a:pPr>
            <a:r>
              <a:rPr lang="en" sz="1500" b="0" i="0" u="none" strike="noStrike" cap="none">
                <a:solidFill>
                  <a:schemeClr val="bg1"/>
                </a:solidFill>
                <a:latin typeface="Roboto"/>
                <a:ea typeface="Roboto"/>
                <a:cs typeface="Roboto"/>
                <a:sym typeface="Roboto"/>
              </a:rPr>
              <a:t>Client is able to self certify </a:t>
            </a:r>
            <a:r>
              <a:rPr lang="en" sz="1500" b="1" i="0" u="none" strike="noStrike" cap="none">
                <a:solidFill>
                  <a:schemeClr val="bg1"/>
                </a:solidFill>
                <a:latin typeface="Roboto"/>
                <a:ea typeface="Roboto"/>
                <a:cs typeface="Roboto"/>
                <a:sym typeface="Roboto"/>
              </a:rPr>
              <a:t>3 months</a:t>
            </a:r>
            <a:r>
              <a:rPr lang="en" sz="1500" b="0" i="0" u="none" strike="noStrike" cap="none">
                <a:solidFill>
                  <a:schemeClr val="bg1"/>
                </a:solidFill>
                <a:latin typeface="Roboto"/>
                <a:ea typeface="Roboto"/>
                <a:cs typeface="Roboto"/>
                <a:sym typeface="Roboto"/>
              </a:rPr>
              <a:t> of their homeless history</a:t>
            </a:r>
            <a:endParaRPr sz="1500" b="0" i="0" u="none" strike="noStrike" cap="none">
              <a:solidFill>
                <a:schemeClr val="bg1"/>
              </a:solidFill>
              <a:latin typeface="Roboto"/>
              <a:ea typeface="Roboto"/>
              <a:cs typeface="Roboto"/>
              <a:sym typeface="Roboto"/>
            </a:endParaRPr>
          </a:p>
          <a:p>
            <a:pPr marL="457200" marR="0" lvl="0" indent="-323850" algn="l" rtl="0">
              <a:lnSpc>
                <a:spcPct val="100000"/>
              </a:lnSpc>
              <a:spcBef>
                <a:spcPts val="0"/>
              </a:spcBef>
              <a:spcAft>
                <a:spcPts val="0"/>
              </a:spcAft>
              <a:buClr>
                <a:schemeClr val="bg1"/>
              </a:buClr>
              <a:buSzPts val="1500"/>
              <a:buFont typeface="Arial" panose="020B0604020202020204" pitchFamily="34" charset="0"/>
              <a:buChar char="•"/>
            </a:pPr>
            <a:r>
              <a:rPr lang="en" sz="1500" b="0" i="0" u="none" strike="noStrike" cap="none">
                <a:solidFill>
                  <a:schemeClr val="bg1"/>
                </a:solidFill>
                <a:latin typeface="Roboto"/>
                <a:ea typeface="Roboto"/>
                <a:cs typeface="Roboto"/>
                <a:sym typeface="Roboto"/>
              </a:rPr>
              <a:t>Within the last 3 years</a:t>
            </a:r>
            <a:endParaRPr sz="1500" b="0" i="0" u="none" strike="noStrike" cap="none">
              <a:solidFill>
                <a:schemeClr val="bg1"/>
              </a:solidFill>
              <a:latin typeface="Roboto"/>
              <a:ea typeface="Roboto"/>
              <a:cs typeface="Roboto"/>
              <a:sym typeface="Roboto"/>
            </a:endParaRPr>
          </a:p>
          <a:p>
            <a:pPr marL="457200" marR="0" lvl="0" indent="-323850" algn="l" rtl="0">
              <a:lnSpc>
                <a:spcPct val="100000"/>
              </a:lnSpc>
              <a:spcBef>
                <a:spcPts val="0"/>
              </a:spcBef>
              <a:spcAft>
                <a:spcPts val="0"/>
              </a:spcAft>
              <a:buClr>
                <a:schemeClr val="bg1"/>
              </a:buClr>
              <a:buSzPts val="1500"/>
              <a:buFont typeface="Arial" panose="020B0604020202020204" pitchFamily="34" charset="0"/>
              <a:buChar char="•"/>
            </a:pPr>
            <a:r>
              <a:rPr lang="en" sz="1500" b="0" i="0" u="none" strike="noStrike" cap="none">
                <a:solidFill>
                  <a:schemeClr val="bg1"/>
                </a:solidFill>
                <a:latin typeface="Roboto"/>
                <a:ea typeface="Roboto"/>
                <a:cs typeface="Roboto"/>
                <a:sym typeface="Roboto"/>
              </a:rPr>
              <a:t>Make sure that it does not overlap with other third party verified months</a:t>
            </a:r>
            <a:endParaRPr sz="1700" b="0" i="0" u="none" strike="noStrike" cap="none">
              <a:solidFill>
                <a:schemeClr val="bg1"/>
              </a:solidFill>
              <a:latin typeface="Roboto"/>
              <a:ea typeface="Roboto"/>
              <a:cs typeface="Roboto"/>
              <a:sym typeface="Roboto"/>
            </a:endParaRPr>
          </a:p>
        </p:txBody>
      </p:sp>
      <p:pic>
        <p:nvPicPr>
          <p:cNvPr id="409" name="Google Shape;409;p54"/>
          <p:cNvPicPr preferRelativeResize="0"/>
          <p:nvPr/>
        </p:nvPicPr>
        <p:blipFill rotWithShape="1">
          <a:blip r:embed="rId4">
            <a:alphaModFix/>
          </a:blip>
          <a:srcRect/>
          <a:stretch/>
        </p:blipFill>
        <p:spPr>
          <a:xfrm>
            <a:off x="4572000" y="365864"/>
            <a:ext cx="3338438" cy="4219650"/>
          </a:xfrm>
          <a:prstGeom prst="rect">
            <a:avLst/>
          </a:prstGeom>
          <a:noFill/>
          <a:ln>
            <a:noFill/>
          </a:ln>
        </p:spPr>
      </p:pic>
      <p:sp>
        <p:nvSpPr>
          <p:cNvPr id="410" name="Google Shape;410;p54"/>
          <p:cNvSpPr txBox="1"/>
          <p:nvPr/>
        </p:nvSpPr>
        <p:spPr>
          <a:xfrm>
            <a:off x="2801075" y="4039875"/>
            <a:ext cx="1235700" cy="369300"/>
          </a:xfrm>
          <a:prstGeom prst="rect">
            <a:avLst/>
          </a:prstGeom>
          <a:solidFill>
            <a:srgbClr val="A4C2F4"/>
          </a:solidFill>
          <a:ln w="9525" cap="flat" cmpd="sng">
            <a:solidFill>
              <a:srgbClr val="A4C2F4"/>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Roboto"/>
                <a:ea typeface="Roboto"/>
                <a:cs typeface="Roboto"/>
                <a:sym typeface="Roboto"/>
              </a:rPr>
              <a:t>Your signature</a:t>
            </a:r>
            <a:endParaRPr sz="1200" b="0" i="0" u="none" strike="noStrike" cap="none">
              <a:solidFill>
                <a:srgbClr val="000000"/>
              </a:solidFill>
              <a:latin typeface="Roboto"/>
              <a:ea typeface="Roboto"/>
              <a:cs typeface="Roboto"/>
              <a:sym typeface="Roboto"/>
            </a:endParaRPr>
          </a:p>
        </p:txBody>
      </p:sp>
      <p:cxnSp>
        <p:nvCxnSpPr>
          <p:cNvPr id="411" name="Google Shape;411;p54"/>
          <p:cNvCxnSpPr/>
          <p:nvPr/>
        </p:nvCxnSpPr>
        <p:spPr>
          <a:xfrm rot="10800000" flipH="1">
            <a:off x="4036775" y="4187300"/>
            <a:ext cx="444600" cy="7200"/>
          </a:xfrm>
          <a:prstGeom prst="straightConnector1">
            <a:avLst/>
          </a:prstGeom>
          <a:noFill/>
          <a:ln w="9525" cap="flat" cmpd="sng">
            <a:solidFill>
              <a:schemeClr val="lt1"/>
            </a:solidFill>
            <a:prstDash val="solid"/>
            <a:round/>
            <a:headEnd type="none" w="sm" len="sm"/>
            <a:tailEnd type="triangle" w="med" len="med"/>
          </a:ln>
        </p:spPr>
      </p:cxn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100000">
              <a:srgbClr val="002060"/>
            </a:gs>
            <a:gs pos="72000">
              <a:schemeClr val="bg1">
                <a:lumMod val="95000"/>
              </a:schemeClr>
            </a:gs>
            <a:gs pos="18000">
              <a:srgbClr val="002060"/>
            </a:gs>
            <a:gs pos="100000">
              <a:srgbClr val="002060"/>
            </a:gs>
          </a:gsLst>
          <a:lin ang="5400000" scaled="1"/>
        </a:gradFill>
        <a:effectLst/>
      </p:bgPr>
    </p:bg>
    <p:spTree>
      <p:nvGrpSpPr>
        <p:cNvPr id="1" name="Shape 415"/>
        <p:cNvGrpSpPr/>
        <p:nvPr/>
      </p:nvGrpSpPr>
      <p:grpSpPr>
        <a:xfrm>
          <a:off x="0" y="0"/>
          <a:ext cx="0" cy="0"/>
          <a:chOff x="0" y="0"/>
          <a:chExt cx="0" cy="0"/>
        </a:xfrm>
      </p:grpSpPr>
      <p:sp>
        <p:nvSpPr>
          <p:cNvPr id="416" name="Google Shape;416;p55"/>
          <p:cNvSpPr txBox="1">
            <a:spLocks noGrp="1"/>
          </p:cNvSpPr>
          <p:nvPr>
            <p:ph type="title"/>
          </p:nvPr>
        </p:nvSpPr>
        <p:spPr>
          <a:xfrm>
            <a:off x="98250" y="212406"/>
            <a:ext cx="8826600" cy="602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800"/>
              <a:buNone/>
            </a:pPr>
            <a:r>
              <a:rPr lang="en" sz="3200">
                <a:latin typeface="Oswald" panose="00000500000000000000" pitchFamily="2" charset="0"/>
              </a:rPr>
              <a:t>Document Readiness Forms</a:t>
            </a:r>
            <a:endParaRPr sz="3200">
              <a:latin typeface="Oswald" panose="00000500000000000000" pitchFamily="2" charset="0"/>
            </a:endParaRPr>
          </a:p>
        </p:txBody>
      </p:sp>
      <p:sp>
        <p:nvSpPr>
          <p:cNvPr id="417" name="Google Shape;417;p55"/>
          <p:cNvSpPr txBox="1"/>
          <p:nvPr/>
        </p:nvSpPr>
        <p:spPr>
          <a:xfrm>
            <a:off x="406424" y="1009075"/>
            <a:ext cx="4165576" cy="877133"/>
          </a:xfrm>
          <a:prstGeom prst="rect">
            <a:avLst/>
          </a:prstGeom>
          <a:noFill/>
          <a:ln>
            <a:noFill/>
          </a:ln>
        </p:spPr>
        <p:txBody>
          <a:bodyPr spcFirstLastPara="1" wrap="square" lIns="91425" tIns="91425" rIns="91425" bIns="91425" anchor="t" anchorCtr="0">
            <a:spAutoFit/>
          </a:bodyPr>
          <a:lstStyle/>
          <a:p>
            <a:pPr marL="285750" marR="0" lvl="0" indent="-285750" algn="l" rtl="0">
              <a:lnSpc>
                <a:spcPct val="100000"/>
              </a:lnSpc>
              <a:spcBef>
                <a:spcPts val="0"/>
              </a:spcBef>
              <a:spcAft>
                <a:spcPts val="0"/>
              </a:spcAft>
              <a:buClr>
                <a:schemeClr val="bg1"/>
              </a:buClr>
              <a:buSzPts val="1700"/>
              <a:buFont typeface="Wingdings" panose="05000000000000000000" pitchFamily="2" charset="2"/>
              <a:buChar char="q"/>
            </a:pPr>
            <a:r>
              <a:rPr lang="en" sz="1700" b="0" i="0" u="none" strike="noStrike" cap="none">
                <a:solidFill>
                  <a:schemeClr val="bg1"/>
                </a:solidFill>
                <a:uFill>
                  <a:noFill/>
                </a:uFill>
                <a:latin typeface="Roboto"/>
                <a:ea typeface="Roboto"/>
                <a:cs typeface="Roboto"/>
                <a:sym typeface="Roboto"/>
                <a:hlinkClick r:id="rId3">
                  <a:extLst>
                    <a:ext uri="{A12FA001-AC4F-418D-AE19-62706E023703}">
                      <ahyp:hlinkClr xmlns:ahyp="http://schemas.microsoft.com/office/drawing/2018/hyperlinkcolor" val="tx"/>
                    </a:ext>
                  </a:extLst>
                </a:hlinkClick>
              </a:rPr>
              <a:t>Homeless Certification</a:t>
            </a:r>
            <a:r>
              <a:rPr lang="en" sz="1700" b="0" i="0" u="none" strike="noStrike" cap="none">
                <a:solidFill>
                  <a:schemeClr val="bg1"/>
                </a:solidFill>
                <a:latin typeface="Roboto"/>
                <a:ea typeface="Roboto"/>
                <a:cs typeface="Roboto"/>
                <a:sym typeface="Roboto"/>
              </a:rPr>
              <a:t> (All programs)</a:t>
            </a:r>
            <a:endParaRPr sz="1700" b="0" i="0" u="none" strike="noStrike" cap="none">
              <a:solidFill>
                <a:schemeClr val="bg1"/>
              </a:solidFill>
              <a:latin typeface="Roboto"/>
              <a:ea typeface="Roboto"/>
              <a:cs typeface="Roboto"/>
              <a:sym typeface="Roboto"/>
            </a:endParaRPr>
          </a:p>
          <a:p>
            <a:pPr marL="457200" marR="0" lvl="0" indent="-317500" algn="l" rtl="0">
              <a:lnSpc>
                <a:spcPct val="100000"/>
              </a:lnSpc>
              <a:spcBef>
                <a:spcPts val="0"/>
              </a:spcBef>
              <a:spcAft>
                <a:spcPts val="0"/>
              </a:spcAft>
              <a:buClr>
                <a:schemeClr val="bg1"/>
              </a:buClr>
              <a:buSzPts val="1400"/>
              <a:buFont typeface="Wingdings" panose="05000000000000000000" pitchFamily="2" charset="2"/>
              <a:buChar char="q"/>
            </a:pPr>
            <a:r>
              <a:rPr lang="en" sz="1400" b="0" i="0" u="none" strike="noStrike" cap="none">
                <a:solidFill>
                  <a:schemeClr val="bg1"/>
                </a:solidFill>
                <a:latin typeface="Roboto"/>
                <a:ea typeface="Roboto"/>
                <a:cs typeface="Roboto"/>
                <a:sym typeface="Roboto"/>
              </a:rPr>
              <a:t>Expires after 90 days</a:t>
            </a:r>
            <a:endParaRPr sz="1400" b="0" i="0" u="none" strike="noStrike" cap="none">
              <a:solidFill>
                <a:schemeClr val="bg1"/>
              </a:solidFill>
              <a:latin typeface="Roboto"/>
              <a:ea typeface="Roboto"/>
              <a:cs typeface="Roboto"/>
              <a:sym typeface="Roboto"/>
            </a:endParaRPr>
          </a:p>
          <a:p>
            <a:pPr marL="457200" marR="0" lvl="0" indent="-317500" algn="l" rtl="0">
              <a:lnSpc>
                <a:spcPct val="100000"/>
              </a:lnSpc>
              <a:spcBef>
                <a:spcPts val="0"/>
              </a:spcBef>
              <a:spcAft>
                <a:spcPts val="0"/>
              </a:spcAft>
              <a:buClr>
                <a:schemeClr val="bg1"/>
              </a:buClr>
              <a:buSzPts val="1400"/>
              <a:buFont typeface="Wingdings" panose="05000000000000000000" pitchFamily="2" charset="2"/>
              <a:buChar char="q"/>
            </a:pPr>
            <a:r>
              <a:rPr lang="en" sz="1400" b="0" i="0" u="none" strike="noStrike" cap="none">
                <a:solidFill>
                  <a:schemeClr val="bg1"/>
                </a:solidFill>
                <a:latin typeface="Roboto"/>
                <a:ea typeface="Roboto"/>
                <a:cs typeface="Roboto"/>
                <a:sym typeface="Roboto"/>
              </a:rPr>
              <a:t>Please fill out everything! </a:t>
            </a:r>
            <a:endParaRPr sz="1400" b="0" i="0" u="none" strike="noStrike" cap="none">
              <a:solidFill>
                <a:schemeClr val="bg1"/>
              </a:solidFill>
              <a:latin typeface="Roboto"/>
              <a:ea typeface="Roboto"/>
              <a:cs typeface="Roboto"/>
              <a:sym typeface="Roboto"/>
            </a:endParaRPr>
          </a:p>
        </p:txBody>
      </p:sp>
      <p:pic>
        <p:nvPicPr>
          <p:cNvPr id="418" name="Google Shape;418;p55"/>
          <p:cNvPicPr preferRelativeResize="0"/>
          <p:nvPr/>
        </p:nvPicPr>
        <p:blipFill rotWithShape="1">
          <a:blip r:embed="rId4">
            <a:alphaModFix/>
          </a:blip>
          <a:srcRect/>
          <a:stretch/>
        </p:blipFill>
        <p:spPr>
          <a:xfrm>
            <a:off x="4590866" y="722007"/>
            <a:ext cx="3327606" cy="4309169"/>
          </a:xfrm>
          <a:prstGeom prst="rect">
            <a:avLst/>
          </a:prstGeom>
          <a:noFill/>
          <a:ln>
            <a:noFill/>
          </a:ln>
        </p:spPr>
      </p:pic>
      <p:sp>
        <p:nvSpPr>
          <p:cNvPr id="419" name="Google Shape;419;p55"/>
          <p:cNvSpPr txBox="1"/>
          <p:nvPr/>
        </p:nvSpPr>
        <p:spPr>
          <a:xfrm>
            <a:off x="2162175" y="2017650"/>
            <a:ext cx="1704900" cy="554100"/>
          </a:xfrm>
          <a:prstGeom prst="rect">
            <a:avLst/>
          </a:prstGeom>
          <a:solidFill>
            <a:srgbClr val="A4C2F4"/>
          </a:solidFill>
          <a:ln w="9525" cap="flat" cmpd="sng">
            <a:solidFill>
              <a:srgbClr val="A4C2F4"/>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Roboto"/>
                <a:ea typeface="Roboto"/>
                <a:cs typeface="Roboto"/>
                <a:sym typeface="Roboto"/>
              </a:rPr>
              <a:t>Check box and type of verification attached</a:t>
            </a:r>
            <a:endParaRPr sz="1200" b="0" i="0" u="none" strike="noStrike" cap="none">
              <a:solidFill>
                <a:srgbClr val="000000"/>
              </a:solidFill>
              <a:latin typeface="Roboto"/>
              <a:ea typeface="Roboto"/>
              <a:cs typeface="Roboto"/>
              <a:sym typeface="Roboto"/>
            </a:endParaRPr>
          </a:p>
        </p:txBody>
      </p:sp>
      <p:sp>
        <p:nvSpPr>
          <p:cNvPr id="421" name="Google Shape;421;p55"/>
          <p:cNvSpPr txBox="1"/>
          <p:nvPr/>
        </p:nvSpPr>
        <p:spPr>
          <a:xfrm>
            <a:off x="1904775" y="4024396"/>
            <a:ext cx="1962300" cy="554100"/>
          </a:xfrm>
          <a:prstGeom prst="rect">
            <a:avLst/>
          </a:prstGeom>
          <a:solidFill>
            <a:srgbClr val="A4C2F4"/>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Roboto"/>
                <a:ea typeface="Roboto"/>
                <a:cs typeface="Roboto"/>
                <a:sym typeface="Roboto"/>
              </a:rPr>
              <a:t>Provider/ Case Manager’s information and signature</a:t>
            </a:r>
            <a:endParaRPr sz="1200" b="0" i="0" u="none" strike="noStrike" cap="none">
              <a:solidFill>
                <a:srgbClr val="000000"/>
              </a:solidFill>
              <a:latin typeface="Roboto"/>
              <a:ea typeface="Roboto"/>
              <a:cs typeface="Roboto"/>
              <a:sym typeface="Roboto"/>
            </a:endParaRPr>
          </a:p>
        </p:txBody>
      </p:sp>
      <p:sp>
        <p:nvSpPr>
          <p:cNvPr id="2" name="Arrow: Right 1">
            <a:extLst>
              <a:ext uri="{FF2B5EF4-FFF2-40B4-BE49-F238E27FC236}">
                <a16:creationId xmlns:a16="http://schemas.microsoft.com/office/drawing/2014/main" id="{E66B2454-C44F-C1CE-39F9-D6A87257153D}"/>
              </a:ext>
            </a:extLst>
          </p:cNvPr>
          <p:cNvSpPr/>
          <p:nvPr/>
        </p:nvSpPr>
        <p:spPr>
          <a:xfrm>
            <a:off x="3904807" y="2133555"/>
            <a:ext cx="686059" cy="322289"/>
          </a:xfrm>
          <a:prstGeom prst="rightArrow">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Right 2">
            <a:extLst>
              <a:ext uri="{FF2B5EF4-FFF2-40B4-BE49-F238E27FC236}">
                <a16:creationId xmlns:a16="http://schemas.microsoft.com/office/drawing/2014/main" id="{DF885DDF-2861-C9EB-FDC4-4E112E7EDA83}"/>
              </a:ext>
            </a:extLst>
          </p:cNvPr>
          <p:cNvSpPr/>
          <p:nvPr/>
        </p:nvSpPr>
        <p:spPr>
          <a:xfrm>
            <a:off x="3885941" y="4134425"/>
            <a:ext cx="686059" cy="322289"/>
          </a:xfrm>
          <a:prstGeom prst="rightArrow">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7"/>
          <p:cNvSpPr txBox="1">
            <a:spLocks noGrp="1"/>
          </p:cNvSpPr>
          <p:nvPr>
            <p:ph type="title"/>
          </p:nvPr>
        </p:nvSpPr>
        <p:spPr>
          <a:xfrm>
            <a:off x="591000" y="916125"/>
            <a:ext cx="7962000" cy="1012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4200"/>
              <a:buNone/>
            </a:pPr>
            <a:r>
              <a:rPr lang="en" sz="5500">
                <a:latin typeface="Oswald" panose="00000500000000000000" pitchFamily="2" charset="0"/>
              </a:rPr>
              <a:t>CAS </a:t>
            </a:r>
            <a:r>
              <a:rPr lang="en" sz="5500">
                <a:solidFill>
                  <a:schemeClr val="lt1"/>
                </a:solidFill>
                <a:latin typeface="Oswald" panose="00000500000000000000" pitchFamily="2" charset="0"/>
              </a:rPr>
              <a:t>Housing Program Types</a:t>
            </a:r>
            <a:endParaRPr sz="5500">
              <a:solidFill>
                <a:schemeClr val="lt1"/>
              </a:solidFill>
              <a:latin typeface="Oswald" panose="00000500000000000000" pitchFamily="2" charset="0"/>
            </a:endParaRPr>
          </a:p>
        </p:txBody>
      </p:sp>
      <p:pic>
        <p:nvPicPr>
          <p:cNvPr id="133" name="Google Shape;133;p27"/>
          <p:cNvPicPr preferRelativeResize="0"/>
          <p:nvPr/>
        </p:nvPicPr>
        <p:blipFill rotWithShape="1">
          <a:blip r:embed="rId3">
            <a:alphaModFix/>
          </a:blip>
          <a:srcRect/>
          <a:stretch/>
        </p:blipFill>
        <p:spPr>
          <a:xfrm>
            <a:off x="670950" y="2438625"/>
            <a:ext cx="3694074" cy="2075975"/>
          </a:xfrm>
          <a:prstGeom prst="rect">
            <a:avLst/>
          </a:prstGeom>
          <a:noFill/>
          <a:ln>
            <a:noFill/>
          </a:ln>
        </p:spPr>
      </p:pic>
      <p:pic>
        <p:nvPicPr>
          <p:cNvPr id="134" name="Google Shape;134;p27"/>
          <p:cNvPicPr preferRelativeResize="0"/>
          <p:nvPr/>
        </p:nvPicPr>
        <p:blipFill rotWithShape="1">
          <a:blip r:embed="rId4">
            <a:alphaModFix/>
          </a:blip>
          <a:srcRect/>
          <a:stretch/>
        </p:blipFill>
        <p:spPr>
          <a:xfrm>
            <a:off x="4769700" y="2438132"/>
            <a:ext cx="3694076" cy="207696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F0AB4E6-FD78-864D-EE8E-E1E263180CCA}"/>
              </a:ext>
            </a:extLst>
          </p:cNvPr>
          <p:cNvSpPr txBox="1"/>
          <p:nvPr/>
        </p:nvSpPr>
        <p:spPr>
          <a:xfrm>
            <a:off x="428820" y="1232922"/>
            <a:ext cx="2241809" cy="830997"/>
          </a:xfrm>
          <a:prstGeom prst="rect">
            <a:avLst/>
          </a:prstGeom>
          <a:noFill/>
          <a:ln>
            <a:solidFill>
              <a:srgbClr val="FFC000"/>
            </a:solidFill>
          </a:ln>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a:buClr>
                <a:schemeClr val="bg1"/>
              </a:buClr>
            </a:pPr>
            <a:r>
              <a:rPr lang="en" sz="1600">
                <a:solidFill>
                  <a:schemeClr val="bg1"/>
                </a:solidFill>
              </a:rPr>
              <a:t>Introduction to Survivor Coordinated Access System</a:t>
            </a:r>
            <a:endParaRPr lang="en" sz="1800">
              <a:solidFill>
                <a:schemeClr val="bg1"/>
              </a:solidFill>
            </a:endParaRPr>
          </a:p>
        </p:txBody>
      </p:sp>
      <p:sp>
        <p:nvSpPr>
          <p:cNvPr id="9" name="TextBox 8">
            <a:extLst>
              <a:ext uri="{FF2B5EF4-FFF2-40B4-BE49-F238E27FC236}">
                <a16:creationId xmlns:a16="http://schemas.microsoft.com/office/drawing/2014/main" id="{6AD0ED2F-089B-AB38-0412-D8C635F49216}"/>
              </a:ext>
            </a:extLst>
          </p:cNvPr>
          <p:cNvSpPr txBox="1"/>
          <p:nvPr/>
        </p:nvSpPr>
        <p:spPr>
          <a:xfrm>
            <a:off x="3173016" y="2403880"/>
            <a:ext cx="2496916" cy="1323439"/>
          </a:xfrm>
          <a:prstGeom prst="rect">
            <a:avLst/>
          </a:prstGeom>
          <a:noFill/>
          <a:ln>
            <a:solidFill>
              <a:srgbClr val="FFC000"/>
            </a:solidFill>
          </a:ln>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a:buClr>
                <a:schemeClr val="bg1"/>
              </a:buClr>
            </a:pPr>
            <a:r>
              <a:rPr lang="en" sz="1600">
                <a:solidFill>
                  <a:schemeClr val="bg1"/>
                </a:solidFill>
              </a:rPr>
              <a:t>Understanding the documents “Doc readiness” and what is required for CAS housing referrals</a:t>
            </a:r>
            <a:endParaRPr lang="en" sz="1800">
              <a:solidFill>
                <a:schemeClr val="bg1"/>
              </a:solidFill>
            </a:endParaRPr>
          </a:p>
        </p:txBody>
      </p:sp>
      <p:sp>
        <p:nvSpPr>
          <p:cNvPr id="11" name="TextBox 10">
            <a:extLst>
              <a:ext uri="{FF2B5EF4-FFF2-40B4-BE49-F238E27FC236}">
                <a16:creationId xmlns:a16="http://schemas.microsoft.com/office/drawing/2014/main" id="{6FB46D31-CC80-B399-D18B-941FF966060D}"/>
              </a:ext>
            </a:extLst>
          </p:cNvPr>
          <p:cNvSpPr txBox="1"/>
          <p:nvPr/>
        </p:nvSpPr>
        <p:spPr>
          <a:xfrm>
            <a:off x="6426613" y="3722806"/>
            <a:ext cx="1882816" cy="600164"/>
          </a:xfrm>
          <a:prstGeom prst="rect">
            <a:avLst/>
          </a:prstGeom>
          <a:noFill/>
          <a:ln>
            <a:solidFill>
              <a:srgbClr val="FFC000"/>
            </a:solidFill>
          </a:ln>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lvl="0"/>
            <a:r>
              <a:rPr lang="en-US" sz="1650" i="0">
                <a:solidFill>
                  <a:schemeClr val="bg1"/>
                </a:solidFill>
              </a:rPr>
              <a:t>The CAS Referral Process</a:t>
            </a:r>
            <a:endParaRPr lang="en-US" sz="1650">
              <a:solidFill>
                <a:schemeClr val="bg1"/>
              </a:solidFill>
            </a:endParaRPr>
          </a:p>
        </p:txBody>
      </p:sp>
      <p:cxnSp>
        <p:nvCxnSpPr>
          <p:cNvPr id="3" name="Connector: Elbow 2">
            <a:extLst>
              <a:ext uri="{FF2B5EF4-FFF2-40B4-BE49-F238E27FC236}">
                <a16:creationId xmlns:a16="http://schemas.microsoft.com/office/drawing/2014/main" id="{67BBE990-DAEA-66CC-E3FB-87C24942B20E}"/>
              </a:ext>
            </a:extLst>
          </p:cNvPr>
          <p:cNvCxnSpPr>
            <a:cxnSpLocks/>
            <a:stCxn id="7" idx="3"/>
            <a:endCxn id="9" idx="0"/>
          </p:cNvCxnSpPr>
          <p:nvPr/>
        </p:nvCxnSpPr>
        <p:spPr>
          <a:xfrm>
            <a:off x="2670629" y="1648421"/>
            <a:ext cx="1750845" cy="755459"/>
          </a:xfrm>
          <a:prstGeom prst="bentConnector2">
            <a:avLst/>
          </a:prstGeom>
          <a:ln w="57150">
            <a:solidFill>
              <a:srgbClr val="FFC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Connector: Elbow 7">
            <a:extLst>
              <a:ext uri="{FF2B5EF4-FFF2-40B4-BE49-F238E27FC236}">
                <a16:creationId xmlns:a16="http://schemas.microsoft.com/office/drawing/2014/main" id="{2AF8A756-8F83-B275-BBB2-F473D893DFE3}"/>
              </a:ext>
            </a:extLst>
          </p:cNvPr>
          <p:cNvCxnSpPr>
            <a:cxnSpLocks/>
            <a:stCxn id="9" idx="3"/>
            <a:endCxn id="11" idx="0"/>
          </p:cNvCxnSpPr>
          <p:nvPr/>
        </p:nvCxnSpPr>
        <p:spPr>
          <a:xfrm>
            <a:off x="5669932" y="3065600"/>
            <a:ext cx="1698089" cy="657206"/>
          </a:xfrm>
          <a:prstGeom prst="bentConnector2">
            <a:avLst/>
          </a:prstGeom>
          <a:ln w="57150">
            <a:solidFill>
              <a:srgbClr val="FFC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BC9B75F-D29A-3DBA-0D4E-B60949841EEC}"/>
              </a:ext>
            </a:extLst>
          </p:cNvPr>
          <p:cNvSpPr txBox="1"/>
          <p:nvPr/>
        </p:nvSpPr>
        <p:spPr>
          <a:xfrm>
            <a:off x="1" y="448690"/>
            <a:ext cx="5530361" cy="715581"/>
          </a:xfrm>
          <a:prstGeom prst="rect">
            <a:avLst/>
          </a:prstGeom>
          <a:solidFill>
            <a:srgbClr val="002060"/>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algn="r"/>
            <a:r>
              <a:rPr lang="en-US" sz="4050">
                <a:solidFill>
                  <a:schemeClr val="bg1"/>
                </a:solidFill>
                <a:latin typeface="Oswald" panose="00000500000000000000" pitchFamily="2" charset="0"/>
              </a:rPr>
              <a:t>You will learn…</a:t>
            </a:r>
          </a:p>
        </p:txBody>
      </p:sp>
      <p:sp>
        <p:nvSpPr>
          <p:cNvPr id="18" name="Rectangle: Beveled 17">
            <a:extLst>
              <a:ext uri="{FF2B5EF4-FFF2-40B4-BE49-F238E27FC236}">
                <a16:creationId xmlns:a16="http://schemas.microsoft.com/office/drawing/2014/main" id="{77CE914F-A727-D5D4-547D-E200B0F4B135}"/>
              </a:ext>
            </a:extLst>
          </p:cNvPr>
          <p:cNvSpPr/>
          <p:nvPr/>
        </p:nvSpPr>
        <p:spPr>
          <a:xfrm>
            <a:off x="507145" y="644397"/>
            <a:ext cx="273317" cy="301083"/>
          </a:xfrm>
          <a:prstGeom prst="bevel">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algn="ctr"/>
            <a:endParaRPr lang="en-US" sz="1013">
              <a:solidFill>
                <a:srgbClr val="002060"/>
              </a:solidFill>
            </a:endParaRPr>
          </a:p>
        </p:txBody>
      </p:sp>
      <p:cxnSp>
        <p:nvCxnSpPr>
          <p:cNvPr id="4" name="Straight Connector 3">
            <a:extLst>
              <a:ext uri="{FF2B5EF4-FFF2-40B4-BE49-F238E27FC236}">
                <a16:creationId xmlns:a16="http://schemas.microsoft.com/office/drawing/2014/main" id="{B7AC9433-0C08-4970-90D5-B332A002F071}"/>
              </a:ext>
            </a:extLst>
          </p:cNvPr>
          <p:cNvCxnSpPr/>
          <p:nvPr/>
        </p:nvCxnSpPr>
        <p:spPr>
          <a:xfrm>
            <a:off x="808893" y="794939"/>
            <a:ext cx="1784839" cy="0"/>
          </a:xfrm>
          <a:prstGeom prst="line">
            <a:avLst/>
          </a:prstGeom>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0295279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20000"/>
            <a:lumOff val="80000"/>
          </a:schemeClr>
        </a:solidFill>
        <a:effectLst/>
      </p:bgPr>
    </p:bg>
    <p:spTree>
      <p:nvGrpSpPr>
        <p:cNvPr id="1" name="Shape 138"/>
        <p:cNvGrpSpPr/>
        <p:nvPr/>
      </p:nvGrpSpPr>
      <p:grpSpPr>
        <a:xfrm>
          <a:off x="0" y="0"/>
          <a:ext cx="0" cy="0"/>
          <a:chOff x="0" y="0"/>
          <a:chExt cx="0" cy="0"/>
        </a:xfrm>
      </p:grpSpPr>
      <p:sp>
        <p:nvSpPr>
          <p:cNvPr id="139" name="Google Shape;139;p41"/>
          <p:cNvSpPr txBox="1"/>
          <p:nvPr/>
        </p:nvSpPr>
        <p:spPr>
          <a:xfrm>
            <a:off x="471900" y="738725"/>
            <a:ext cx="8222100" cy="767700"/>
          </a:xfrm>
          <a:prstGeom prst="rect">
            <a:avLst/>
          </a:prstGeom>
          <a:noFill/>
          <a:ln>
            <a:noFill/>
          </a:ln>
        </p:spPr>
        <p:txBody>
          <a:bodyPr spcFirstLastPara="1" wrap="square" lIns="91425" tIns="91425" rIns="91425" bIns="91425" anchor="b" anchorCtr="0">
            <a:normAutofit/>
          </a:bodyPr>
          <a:lstStyle/>
          <a:p>
            <a:pPr>
              <a:buSzPts val="2800"/>
            </a:pPr>
            <a:r>
              <a:rPr lang="en" sz="2800" i="0" u="none" strike="noStrike" cap="none">
                <a:solidFill>
                  <a:srgbClr val="002060"/>
                </a:solidFill>
                <a:latin typeface="+mj-lt"/>
                <a:sym typeface="Arial"/>
              </a:rPr>
              <a:t>Homeless Category 1</a:t>
            </a:r>
            <a:r>
              <a:rPr lang="en" sz="2800">
                <a:solidFill>
                  <a:srgbClr val="002060"/>
                </a:solidFill>
                <a:latin typeface="+mj-lt"/>
              </a:rPr>
              <a:t> </a:t>
            </a:r>
            <a:endParaRPr sz="1400" b="0" i="0" u="none" strike="noStrike" cap="none">
              <a:solidFill>
                <a:srgbClr val="002060"/>
              </a:solidFill>
              <a:latin typeface="+mj-lt"/>
              <a:sym typeface="Arial"/>
            </a:endParaRPr>
          </a:p>
        </p:txBody>
      </p:sp>
      <p:sp>
        <p:nvSpPr>
          <p:cNvPr id="140" name="Google Shape;140;p41"/>
          <p:cNvSpPr txBox="1"/>
          <p:nvPr/>
        </p:nvSpPr>
        <p:spPr>
          <a:xfrm>
            <a:off x="471900" y="1527475"/>
            <a:ext cx="7006586" cy="28773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lt1"/>
              </a:buClr>
              <a:buSzPts val="1800"/>
              <a:buFont typeface="Arial"/>
              <a:buNone/>
            </a:pPr>
            <a:r>
              <a:rPr lang="en" sz="1700" b="1" i="0" u="none" strike="noStrike" cap="none">
                <a:solidFill>
                  <a:srgbClr val="002060"/>
                </a:solidFill>
                <a:latin typeface="+mj-lt"/>
                <a:sym typeface="Arial"/>
              </a:rPr>
              <a:t>Literally Homeless</a:t>
            </a:r>
            <a:endParaRPr sz="1400" b="1" i="0" u="none" strike="noStrike" cap="none">
              <a:solidFill>
                <a:srgbClr val="002060"/>
              </a:solidFill>
              <a:latin typeface="+mj-lt"/>
              <a:sym typeface="Arial"/>
            </a:endParaRPr>
          </a:p>
          <a:p>
            <a:pPr marL="0" marR="0" lvl="0" indent="0" algn="l" rtl="0">
              <a:lnSpc>
                <a:spcPct val="115000"/>
              </a:lnSpc>
              <a:spcBef>
                <a:spcPts val="1200"/>
              </a:spcBef>
              <a:spcAft>
                <a:spcPts val="0"/>
              </a:spcAft>
              <a:buClr>
                <a:schemeClr val="lt1"/>
              </a:buClr>
              <a:buSzPts val="1800"/>
              <a:buFont typeface="Arial"/>
              <a:buNone/>
            </a:pPr>
            <a:r>
              <a:rPr lang="en" sz="1400" b="0" i="0" u="none" strike="noStrike" cap="none">
                <a:solidFill>
                  <a:srgbClr val="002060"/>
                </a:solidFill>
                <a:latin typeface="+mj-lt"/>
                <a:sym typeface="Arial"/>
              </a:rPr>
              <a:t>Individual or family who lacks a fixed, regular, and adequate nighttime residence, meaning:</a:t>
            </a:r>
            <a:endParaRPr sz="1400" b="0" i="0" u="none" strike="noStrike" cap="none">
              <a:solidFill>
                <a:srgbClr val="002060"/>
              </a:solidFill>
              <a:latin typeface="+mj-lt"/>
              <a:sym typeface="Arial"/>
            </a:endParaRPr>
          </a:p>
          <a:p>
            <a:pPr marL="457200" marR="0" lvl="0" indent="-317500" algn="l" rtl="0">
              <a:lnSpc>
                <a:spcPct val="115000"/>
              </a:lnSpc>
              <a:spcBef>
                <a:spcPts val="800"/>
              </a:spcBef>
              <a:spcAft>
                <a:spcPts val="0"/>
              </a:spcAft>
              <a:buClr>
                <a:srgbClr val="333333"/>
              </a:buClr>
              <a:buSzPts val="1400"/>
              <a:buFont typeface="Arial"/>
              <a:buAutoNum type="arabicPeriod"/>
            </a:pPr>
            <a:r>
              <a:rPr lang="en" sz="1400" b="0" i="0" u="none" strike="noStrike" cap="none">
                <a:solidFill>
                  <a:srgbClr val="002060"/>
                </a:solidFill>
                <a:latin typeface="+mj-lt"/>
                <a:sym typeface="Arial"/>
              </a:rPr>
              <a:t>Has a primary nighttime residence that is a public or private place not meant for human habitation; or</a:t>
            </a:r>
            <a:endParaRPr sz="1400" b="0" i="0" u="none" strike="noStrike" cap="none">
              <a:solidFill>
                <a:srgbClr val="002060"/>
              </a:solidFill>
              <a:latin typeface="+mj-lt"/>
              <a:sym typeface="Arial"/>
            </a:endParaRPr>
          </a:p>
          <a:p>
            <a:pPr marL="457200" marR="0" lvl="0" indent="-317500" algn="l" rtl="0">
              <a:lnSpc>
                <a:spcPct val="115000"/>
              </a:lnSpc>
              <a:spcBef>
                <a:spcPts val="0"/>
              </a:spcBef>
              <a:spcAft>
                <a:spcPts val="0"/>
              </a:spcAft>
              <a:buClr>
                <a:srgbClr val="333333"/>
              </a:buClr>
              <a:buSzPts val="1400"/>
              <a:buFont typeface="Arial"/>
              <a:buAutoNum type="arabicPeriod"/>
            </a:pPr>
            <a:r>
              <a:rPr lang="en" sz="1400" b="0" i="0" u="none" strike="noStrike" cap="none">
                <a:solidFill>
                  <a:srgbClr val="002060"/>
                </a:solidFill>
                <a:latin typeface="+mj-lt"/>
                <a:sym typeface="Arial"/>
              </a:rPr>
              <a:t>Is living in a publicly or privately operated shelter designated to provide temporary living arrangements (including congregate shelters, transitional housing, and hotels and motels paid for by charitable organizations or by federal, state and local government programs); or</a:t>
            </a:r>
            <a:endParaRPr sz="1400" b="0" i="0" u="none" strike="noStrike" cap="none">
              <a:solidFill>
                <a:srgbClr val="002060"/>
              </a:solidFill>
              <a:latin typeface="+mj-lt"/>
              <a:sym typeface="Arial"/>
            </a:endParaRPr>
          </a:p>
          <a:p>
            <a:pPr marL="457200" marR="0" lvl="0" indent="-317500" algn="l" rtl="0">
              <a:lnSpc>
                <a:spcPct val="115000"/>
              </a:lnSpc>
              <a:spcBef>
                <a:spcPts val="0"/>
              </a:spcBef>
              <a:spcAft>
                <a:spcPts val="0"/>
              </a:spcAft>
              <a:buClr>
                <a:srgbClr val="333333"/>
              </a:buClr>
              <a:buSzPts val="1400"/>
              <a:buFont typeface="Roboto"/>
              <a:buAutoNum type="arabicPeriod"/>
            </a:pPr>
            <a:r>
              <a:rPr lang="en" sz="1400" b="0" i="0" u="none" strike="noStrike" cap="none">
                <a:solidFill>
                  <a:srgbClr val="002060"/>
                </a:solidFill>
                <a:latin typeface="+mj-lt"/>
                <a:sym typeface="Arial"/>
              </a:rPr>
              <a:t>Is exiting an institution where (s)he has resided for 90 days or less and who resided in an emergency shelter or place not meant for human habitation immediately before entering that institution.</a:t>
            </a:r>
            <a:endParaRPr sz="1400" b="0" i="0" u="none" strike="noStrike" cap="none">
              <a:solidFill>
                <a:srgbClr val="002060"/>
              </a:solidFill>
              <a:latin typeface="+mj-lt"/>
              <a:sym typeface="Arial"/>
            </a:endParaRPr>
          </a:p>
          <a:p>
            <a:pPr marL="0" marR="0" lvl="0" indent="0" algn="l" rtl="0">
              <a:lnSpc>
                <a:spcPct val="115000"/>
              </a:lnSpc>
              <a:spcBef>
                <a:spcPts val="800"/>
              </a:spcBef>
              <a:spcAft>
                <a:spcPts val="1200"/>
              </a:spcAft>
              <a:buClr>
                <a:schemeClr val="lt1"/>
              </a:buClr>
              <a:buSzPts val="1800"/>
              <a:buFont typeface="Arial"/>
              <a:buNone/>
            </a:pPr>
            <a:endParaRPr sz="1200" b="0" i="0" u="none" strike="noStrike" cap="none">
              <a:solidFill>
                <a:srgbClr val="002060"/>
              </a:solidFill>
              <a:latin typeface="+mj-lt"/>
              <a:sym typeface="Arial"/>
            </a:endParaRPr>
          </a:p>
        </p:txBody>
      </p:sp>
      <p:sp>
        <p:nvSpPr>
          <p:cNvPr id="141" name="Google Shape;141;p41"/>
          <p:cNvSpPr txBox="1"/>
          <p:nvPr/>
        </p:nvSpPr>
        <p:spPr>
          <a:xfrm>
            <a:off x="471900" y="134025"/>
            <a:ext cx="7332600" cy="87713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 sz="4500" b="0" i="0" u="none" strike="noStrike" cap="none">
                <a:solidFill>
                  <a:srgbClr val="002060"/>
                </a:solidFill>
                <a:latin typeface="Oswald" panose="00000500000000000000" pitchFamily="2" charset="0"/>
                <a:ea typeface="Roboto"/>
                <a:cs typeface="Roboto"/>
                <a:sym typeface="Roboto"/>
              </a:rPr>
              <a:t>HUD Definition </a:t>
            </a:r>
            <a:endParaRPr sz="4500" b="0" i="0" u="none" strike="noStrike" cap="none">
              <a:solidFill>
                <a:srgbClr val="002060"/>
              </a:solidFill>
              <a:latin typeface="Oswald" panose="00000500000000000000" pitchFamily="2" charset="0"/>
              <a:ea typeface="Roboto"/>
              <a:cs typeface="Roboto"/>
              <a:sym typeface="Roboto"/>
            </a:endParaRPr>
          </a:p>
        </p:txBody>
      </p:sp>
      <p:sp>
        <p:nvSpPr>
          <p:cNvPr id="142" name="Google Shape;142;p41"/>
          <p:cNvSpPr txBox="1"/>
          <p:nvPr/>
        </p:nvSpPr>
        <p:spPr>
          <a:xfrm>
            <a:off x="2889868" y="4313046"/>
            <a:ext cx="3815732" cy="183457"/>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hlink"/>
              </a:buClr>
              <a:buSzPts val="1800"/>
              <a:buFont typeface="Roboto"/>
              <a:buNone/>
            </a:pPr>
            <a:endParaRPr sz="1800" b="0" i="0" u="none" strike="noStrike" cap="none">
              <a:solidFill>
                <a:srgbClr val="002060"/>
              </a:solidFill>
              <a:latin typeface="Georgia"/>
              <a:ea typeface="Roboto"/>
              <a:cs typeface="Roboto"/>
              <a:sym typeface="Roboto"/>
            </a:endParaRPr>
          </a:p>
        </p:txBody>
      </p:sp>
      <p:pic>
        <p:nvPicPr>
          <p:cNvPr id="2" name="Graphic 1" descr="Open book outline">
            <a:extLst>
              <a:ext uri="{FF2B5EF4-FFF2-40B4-BE49-F238E27FC236}">
                <a16:creationId xmlns:a16="http://schemas.microsoft.com/office/drawing/2014/main" id="{B3D6DE0B-3208-F1B8-2A4B-0AF33FDC5A0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22856" y="3886511"/>
            <a:ext cx="1256989" cy="1256989"/>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20000"/>
            <a:lumOff val="80000"/>
          </a:schemeClr>
        </a:solidFill>
        <a:effectLst/>
      </p:bgPr>
    </p:bg>
    <p:spTree>
      <p:nvGrpSpPr>
        <p:cNvPr id="1" name="Shape 146"/>
        <p:cNvGrpSpPr/>
        <p:nvPr/>
      </p:nvGrpSpPr>
      <p:grpSpPr>
        <a:xfrm>
          <a:off x="0" y="0"/>
          <a:ext cx="0" cy="0"/>
          <a:chOff x="0" y="0"/>
          <a:chExt cx="0" cy="0"/>
        </a:xfrm>
      </p:grpSpPr>
      <p:sp>
        <p:nvSpPr>
          <p:cNvPr id="147" name="Google Shape;147;p42"/>
          <p:cNvSpPr txBox="1"/>
          <p:nvPr/>
        </p:nvSpPr>
        <p:spPr>
          <a:xfrm>
            <a:off x="471900" y="484285"/>
            <a:ext cx="8222100" cy="1070650"/>
          </a:xfrm>
          <a:prstGeom prst="rect">
            <a:avLst/>
          </a:prstGeom>
          <a:noFill/>
          <a:ln>
            <a:noFill/>
          </a:ln>
        </p:spPr>
        <p:txBody>
          <a:bodyPr spcFirstLastPara="1" wrap="square" lIns="91425" tIns="91425" rIns="91425" bIns="91425" anchor="b" anchorCtr="0">
            <a:normAutofit/>
          </a:bodyPr>
          <a:lstStyle/>
          <a:p>
            <a:pPr marL="0" marR="0" lvl="0" indent="0" algn="l" rtl="0">
              <a:lnSpc>
                <a:spcPct val="100000"/>
              </a:lnSpc>
              <a:spcBef>
                <a:spcPts val="0"/>
              </a:spcBef>
              <a:spcAft>
                <a:spcPts val="0"/>
              </a:spcAft>
              <a:buClr>
                <a:srgbClr val="000000"/>
              </a:buClr>
              <a:buSzPts val="2800"/>
              <a:buFont typeface="Arial"/>
              <a:buNone/>
            </a:pPr>
            <a:endParaRPr sz="2800" b="1" i="0" u="none" strike="noStrike" cap="none">
              <a:solidFill>
                <a:srgbClr val="002060"/>
              </a:solidFill>
              <a:latin typeface="+mj-lt"/>
              <a:sym typeface="Arial"/>
            </a:endParaRPr>
          </a:p>
          <a:p>
            <a:pPr marL="0" marR="0" lvl="0" indent="0" algn="l" rtl="0">
              <a:lnSpc>
                <a:spcPct val="100000"/>
              </a:lnSpc>
              <a:spcBef>
                <a:spcPts val="0"/>
              </a:spcBef>
              <a:spcAft>
                <a:spcPts val="0"/>
              </a:spcAft>
              <a:buClr>
                <a:srgbClr val="000000"/>
              </a:buClr>
              <a:buSzPts val="2800"/>
              <a:buFont typeface="Arial"/>
              <a:buNone/>
            </a:pPr>
            <a:r>
              <a:rPr lang="en" sz="2800" b="1" i="0" u="none" strike="noStrike" cap="none">
                <a:solidFill>
                  <a:srgbClr val="002060"/>
                </a:solidFill>
                <a:latin typeface="+mj-lt"/>
                <a:sym typeface="Arial"/>
              </a:rPr>
              <a:t>Homeless Category 4 </a:t>
            </a:r>
            <a:endParaRPr sz="1400" b="0" i="0" u="none" strike="noStrike" cap="none">
              <a:solidFill>
                <a:srgbClr val="002060"/>
              </a:solidFill>
              <a:latin typeface="+mj-lt"/>
              <a:sym typeface="Arial"/>
            </a:endParaRPr>
          </a:p>
        </p:txBody>
      </p:sp>
      <p:sp>
        <p:nvSpPr>
          <p:cNvPr id="148" name="Google Shape;148;p42"/>
          <p:cNvSpPr txBox="1">
            <a:spLocks noGrp="1"/>
          </p:cNvSpPr>
          <p:nvPr>
            <p:ph type="body" idx="1"/>
          </p:nvPr>
        </p:nvSpPr>
        <p:spPr>
          <a:xfrm>
            <a:off x="471900" y="1605987"/>
            <a:ext cx="7031079" cy="2710200"/>
          </a:xfrm>
          <a:prstGeom prst="rect">
            <a:avLst/>
          </a:prstGeom>
          <a:noFill/>
          <a:ln>
            <a:noFill/>
          </a:ln>
        </p:spPr>
        <p:txBody>
          <a:bodyPr spcFirstLastPara="1" wrap="square" lIns="91425" tIns="91425" rIns="91425" bIns="91425" anchor="t" anchorCtr="0">
            <a:normAutofit lnSpcReduction="10000"/>
          </a:bodyPr>
          <a:lstStyle/>
          <a:p>
            <a:pPr marL="0" lvl="0" indent="0" algn="l" rtl="0">
              <a:lnSpc>
                <a:spcPct val="105000"/>
              </a:lnSpc>
              <a:spcBef>
                <a:spcPts val="0"/>
              </a:spcBef>
              <a:spcAft>
                <a:spcPts val="0"/>
              </a:spcAft>
              <a:buClr>
                <a:srgbClr val="002060"/>
              </a:buClr>
              <a:buSzPts val="935"/>
            </a:pPr>
            <a:r>
              <a:rPr lang="en" sz="1500" b="1">
                <a:solidFill>
                  <a:srgbClr val="002060"/>
                </a:solidFill>
                <a:latin typeface="+mj-lt"/>
                <a:ea typeface="Arial"/>
                <a:cs typeface="Arial"/>
                <a:sym typeface="Arial"/>
              </a:rPr>
              <a:t>Fleeing/Attempting to Flee Domestic Violence (DV)</a:t>
            </a:r>
            <a:endParaRPr sz="1386">
              <a:solidFill>
                <a:srgbClr val="002060"/>
              </a:solidFill>
              <a:latin typeface="+mj-lt"/>
              <a:ea typeface="Arial"/>
              <a:cs typeface="Arial"/>
              <a:sym typeface="Arial"/>
            </a:endParaRPr>
          </a:p>
          <a:p>
            <a:pPr marL="476250" lvl="0" indent="-342900" algn="l" rtl="0">
              <a:lnSpc>
                <a:spcPct val="104999"/>
              </a:lnSpc>
              <a:spcBef>
                <a:spcPts val="0"/>
              </a:spcBef>
              <a:spcAft>
                <a:spcPts val="0"/>
              </a:spcAft>
              <a:buClr>
                <a:srgbClr val="002060"/>
              </a:buClr>
              <a:buSzPts val="1500"/>
              <a:buFont typeface="+mj-lt"/>
              <a:buAutoNum type="arabicPeriod"/>
            </a:pPr>
            <a:r>
              <a:rPr lang="en" sz="1500">
                <a:solidFill>
                  <a:srgbClr val="002060"/>
                </a:solidFill>
                <a:latin typeface="+mj-lt"/>
                <a:ea typeface="Arial"/>
                <a:cs typeface="Arial"/>
                <a:sym typeface="Arial"/>
              </a:rPr>
              <a:t>Is fleeing, or is attempting to flee, domestic violence, human trafficking, dating violence, sexual assault, stalking, or other dangerous or life-threatening conditions that relate to violence against the individual or a family member, including a child, that has either taken place within the individual’s or family’s primary nighttime residence or has made the individual or family afraid to return to their primary nighttime residence*; </a:t>
            </a:r>
            <a:r>
              <a:rPr lang="en" sz="1500" b="1" u="sng">
                <a:solidFill>
                  <a:srgbClr val="002060"/>
                </a:solidFill>
                <a:latin typeface="+mj-lt"/>
                <a:ea typeface="Arial"/>
                <a:cs typeface="Arial"/>
                <a:sym typeface="Arial"/>
              </a:rPr>
              <a:t>AND</a:t>
            </a:r>
            <a:r>
              <a:rPr lang="en" sz="1500">
                <a:solidFill>
                  <a:srgbClr val="002060"/>
                </a:solidFill>
                <a:latin typeface="+mj-lt"/>
                <a:ea typeface="Arial"/>
                <a:cs typeface="Arial"/>
                <a:sym typeface="Arial"/>
              </a:rPr>
              <a:t> </a:t>
            </a:r>
            <a:endParaRPr sz="1386">
              <a:solidFill>
                <a:srgbClr val="002060"/>
              </a:solidFill>
              <a:latin typeface="+mj-lt"/>
              <a:ea typeface="Arial"/>
              <a:cs typeface="Arial"/>
              <a:sym typeface="Arial"/>
            </a:endParaRPr>
          </a:p>
          <a:p>
            <a:pPr marL="476250" lvl="0" indent="-342900" algn="l" rtl="0">
              <a:lnSpc>
                <a:spcPct val="104999"/>
              </a:lnSpc>
              <a:spcBef>
                <a:spcPts val="0"/>
              </a:spcBef>
              <a:spcAft>
                <a:spcPts val="0"/>
              </a:spcAft>
              <a:buClr>
                <a:srgbClr val="002060"/>
              </a:buClr>
              <a:buSzPts val="1500"/>
              <a:buFont typeface="+mj-lt"/>
              <a:buAutoNum type="arabicPeriod"/>
            </a:pPr>
            <a:r>
              <a:rPr lang="en" sz="1500">
                <a:solidFill>
                  <a:srgbClr val="002060"/>
                </a:solidFill>
                <a:latin typeface="+mj-lt"/>
                <a:ea typeface="Arial"/>
                <a:cs typeface="Arial"/>
                <a:sym typeface="Arial"/>
              </a:rPr>
              <a:t>Has no other residence; </a:t>
            </a:r>
            <a:r>
              <a:rPr lang="en" sz="1500" b="1" u="sng">
                <a:solidFill>
                  <a:srgbClr val="002060"/>
                </a:solidFill>
                <a:latin typeface="+mj-lt"/>
                <a:ea typeface="Arial"/>
                <a:cs typeface="Arial"/>
                <a:sym typeface="Arial"/>
              </a:rPr>
              <a:t>AND</a:t>
            </a:r>
            <a:r>
              <a:rPr lang="en" sz="1500">
                <a:solidFill>
                  <a:srgbClr val="002060"/>
                </a:solidFill>
                <a:latin typeface="+mj-lt"/>
                <a:ea typeface="Arial"/>
                <a:cs typeface="Arial"/>
                <a:sym typeface="Arial"/>
              </a:rPr>
              <a:t> </a:t>
            </a:r>
            <a:endParaRPr sz="1386">
              <a:solidFill>
                <a:srgbClr val="002060"/>
              </a:solidFill>
              <a:latin typeface="+mj-lt"/>
              <a:ea typeface="Arial"/>
              <a:cs typeface="Arial"/>
              <a:sym typeface="Arial"/>
            </a:endParaRPr>
          </a:p>
          <a:p>
            <a:pPr marL="476250" lvl="0" indent="-342900" algn="l" rtl="0">
              <a:lnSpc>
                <a:spcPct val="104999"/>
              </a:lnSpc>
              <a:spcBef>
                <a:spcPts val="0"/>
              </a:spcBef>
              <a:spcAft>
                <a:spcPts val="0"/>
              </a:spcAft>
              <a:buClr>
                <a:srgbClr val="002060"/>
              </a:buClr>
              <a:buSzPts val="1500"/>
              <a:buFont typeface="+mj-lt"/>
              <a:buAutoNum type="arabicPeriod"/>
            </a:pPr>
            <a:r>
              <a:rPr lang="en" sz="1500">
                <a:solidFill>
                  <a:srgbClr val="002060"/>
                </a:solidFill>
                <a:latin typeface="+mj-lt"/>
                <a:ea typeface="Arial"/>
                <a:cs typeface="Arial"/>
                <a:sym typeface="Arial"/>
              </a:rPr>
              <a:t>Lacks the resources or support networks to obtain other permanent housing.</a:t>
            </a:r>
            <a:endParaRPr sz="1330">
              <a:solidFill>
                <a:srgbClr val="002060"/>
              </a:solidFill>
              <a:latin typeface="+mj-lt"/>
            </a:endParaRPr>
          </a:p>
        </p:txBody>
      </p:sp>
      <p:sp>
        <p:nvSpPr>
          <p:cNvPr id="150" name="Google Shape;150;p42"/>
          <p:cNvSpPr txBox="1"/>
          <p:nvPr/>
        </p:nvSpPr>
        <p:spPr>
          <a:xfrm>
            <a:off x="471900" y="134025"/>
            <a:ext cx="7332600" cy="87713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 sz="4500" b="0" i="0" u="none" strike="noStrike" cap="none">
                <a:solidFill>
                  <a:srgbClr val="002060"/>
                </a:solidFill>
                <a:latin typeface="Oswald" panose="00000500000000000000" pitchFamily="2" charset="0"/>
                <a:ea typeface="Roboto"/>
                <a:cs typeface="Roboto"/>
                <a:sym typeface="Roboto"/>
              </a:rPr>
              <a:t>HUD Definition </a:t>
            </a:r>
            <a:endParaRPr sz="4500" b="0" i="0" u="none" strike="noStrike" cap="none">
              <a:solidFill>
                <a:srgbClr val="002060"/>
              </a:solidFill>
              <a:latin typeface="Oswald" panose="00000500000000000000" pitchFamily="2" charset="0"/>
              <a:ea typeface="Roboto"/>
              <a:cs typeface="Roboto"/>
              <a:sym typeface="Roboto"/>
            </a:endParaRPr>
          </a:p>
        </p:txBody>
      </p:sp>
      <p:pic>
        <p:nvPicPr>
          <p:cNvPr id="3" name="Graphic 2" descr="Open book outline">
            <a:extLst>
              <a:ext uri="{FF2B5EF4-FFF2-40B4-BE49-F238E27FC236}">
                <a16:creationId xmlns:a16="http://schemas.microsoft.com/office/drawing/2014/main" id="{B7F9DEB1-C7E1-FFB1-31BA-0F12227F3C6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22856" y="3886511"/>
            <a:ext cx="1256989" cy="1256989"/>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20000"/>
            <a:lumOff val="80000"/>
          </a:schemeClr>
        </a:solidFill>
        <a:effectLst/>
      </p:bgPr>
    </p:bg>
    <p:spTree>
      <p:nvGrpSpPr>
        <p:cNvPr id="1" name="Shape 154"/>
        <p:cNvGrpSpPr/>
        <p:nvPr/>
      </p:nvGrpSpPr>
      <p:grpSpPr>
        <a:xfrm>
          <a:off x="0" y="0"/>
          <a:ext cx="0" cy="0"/>
          <a:chOff x="0" y="0"/>
          <a:chExt cx="0" cy="0"/>
        </a:xfrm>
      </p:grpSpPr>
      <p:sp>
        <p:nvSpPr>
          <p:cNvPr id="156" name="Google Shape;156;p71"/>
          <p:cNvSpPr txBox="1"/>
          <p:nvPr/>
        </p:nvSpPr>
        <p:spPr>
          <a:xfrm>
            <a:off x="460950" y="1443239"/>
            <a:ext cx="8222100" cy="767700"/>
          </a:xfrm>
          <a:prstGeom prst="rect">
            <a:avLst/>
          </a:prstGeom>
          <a:noFill/>
          <a:ln>
            <a:noFill/>
          </a:ln>
        </p:spPr>
        <p:txBody>
          <a:bodyPr spcFirstLastPara="1" wrap="square" lIns="91425" tIns="91425" rIns="91425" bIns="91425" anchor="b" anchorCtr="0">
            <a:normAutofit/>
          </a:bodyPr>
          <a:lstStyle/>
          <a:p>
            <a:pPr marL="0" marR="0" lvl="0" indent="0" algn="l" rtl="0">
              <a:lnSpc>
                <a:spcPct val="100000"/>
              </a:lnSpc>
              <a:spcBef>
                <a:spcPts val="0"/>
              </a:spcBef>
              <a:spcAft>
                <a:spcPts val="0"/>
              </a:spcAft>
              <a:buClr>
                <a:srgbClr val="000000"/>
              </a:buClr>
              <a:buSzPts val="2800"/>
              <a:buFont typeface="Arial"/>
              <a:buNone/>
            </a:pPr>
            <a:r>
              <a:rPr lang="en" sz="2800" b="1" i="0" u="none" strike="noStrike" cap="none">
                <a:solidFill>
                  <a:srgbClr val="002060"/>
                </a:solidFill>
                <a:latin typeface="+mj-lt"/>
                <a:sym typeface="Arial"/>
              </a:rPr>
              <a:t>At Risk of Homelessness:</a:t>
            </a:r>
            <a:endParaRPr sz="1400" b="0" i="0" u="none" strike="noStrike" cap="none">
              <a:solidFill>
                <a:srgbClr val="002060"/>
              </a:solidFill>
              <a:latin typeface="+mj-lt"/>
              <a:sym typeface="Arial"/>
            </a:endParaRPr>
          </a:p>
        </p:txBody>
      </p:sp>
      <p:sp>
        <p:nvSpPr>
          <p:cNvPr id="157" name="Google Shape;157;p71"/>
          <p:cNvSpPr txBox="1"/>
          <p:nvPr/>
        </p:nvSpPr>
        <p:spPr>
          <a:xfrm>
            <a:off x="460950" y="1945637"/>
            <a:ext cx="6592993" cy="2710200"/>
          </a:xfrm>
          <a:prstGeom prst="rect">
            <a:avLst/>
          </a:prstGeom>
          <a:noFill/>
          <a:ln>
            <a:noFill/>
          </a:ln>
        </p:spPr>
        <p:txBody>
          <a:bodyPr spcFirstLastPara="1" wrap="square" lIns="91425" tIns="91425" rIns="91425" bIns="91425" anchor="t" anchorCtr="0">
            <a:normAutofit fontScale="25000" lnSpcReduction="20000"/>
          </a:bodyPr>
          <a:lstStyle/>
          <a:p>
            <a:pPr marL="0" marR="0" lvl="0" indent="0" algn="l" rtl="0">
              <a:lnSpc>
                <a:spcPct val="115000"/>
              </a:lnSpc>
              <a:spcBef>
                <a:spcPts val="1200"/>
              </a:spcBef>
              <a:spcAft>
                <a:spcPts val="0"/>
              </a:spcAft>
              <a:buClr>
                <a:schemeClr val="lt1"/>
              </a:buClr>
              <a:buSzPct val="120000"/>
              <a:buFont typeface="Arial"/>
              <a:buNone/>
            </a:pPr>
            <a:r>
              <a:rPr lang="en" sz="6000" b="0" i="0" u="none" strike="noStrike" cap="none">
                <a:solidFill>
                  <a:srgbClr val="002060"/>
                </a:solidFill>
                <a:latin typeface="+mj-lt"/>
                <a:sym typeface="Arial"/>
              </a:rPr>
              <a:t>• Has an annual income below 30% area median income;</a:t>
            </a:r>
            <a:endParaRPr sz="1400" b="0" i="0" u="none" strike="noStrike" cap="none">
              <a:solidFill>
                <a:srgbClr val="002060"/>
              </a:solidFill>
              <a:latin typeface="+mj-lt"/>
              <a:sym typeface="Arial"/>
            </a:endParaRPr>
          </a:p>
          <a:p>
            <a:pPr marL="0" marR="0" lvl="0" indent="0" algn="l" rtl="0">
              <a:lnSpc>
                <a:spcPct val="115000"/>
              </a:lnSpc>
              <a:spcBef>
                <a:spcPts val="1200"/>
              </a:spcBef>
              <a:spcAft>
                <a:spcPts val="0"/>
              </a:spcAft>
              <a:buClr>
                <a:schemeClr val="lt1"/>
              </a:buClr>
              <a:buSzPct val="120000"/>
              <a:buFont typeface="Arial"/>
              <a:buNone/>
            </a:pPr>
            <a:r>
              <a:rPr lang="en" sz="6000" b="0" i="0" u="none" strike="noStrike" cap="none">
                <a:solidFill>
                  <a:srgbClr val="002060"/>
                </a:solidFill>
                <a:latin typeface="+mj-lt"/>
                <a:sym typeface="Arial"/>
              </a:rPr>
              <a:t>• Does not have sufficient resources or support networks immediately available to prevent them from moving to an emergency shelter or into homelessness;</a:t>
            </a:r>
            <a:endParaRPr sz="1400" b="0" i="0" u="none" strike="noStrike" cap="none">
              <a:solidFill>
                <a:srgbClr val="002060"/>
              </a:solidFill>
              <a:latin typeface="+mj-lt"/>
              <a:sym typeface="Arial"/>
            </a:endParaRPr>
          </a:p>
          <a:p>
            <a:pPr marL="0" marR="0" lvl="0" indent="0" algn="l" rtl="0">
              <a:lnSpc>
                <a:spcPct val="115000"/>
              </a:lnSpc>
              <a:spcBef>
                <a:spcPts val="1200"/>
              </a:spcBef>
              <a:spcAft>
                <a:spcPts val="0"/>
              </a:spcAft>
              <a:buClr>
                <a:schemeClr val="lt1"/>
              </a:buClr>
              <a:buSzPct val="120000"/>
              <a:buFont typeface="Arial"/>
              <a:buNone/>
            </a:pPr>
            <a:r>
              <a:rPr lang="en" sz="6000" b="0" i="0" u="none" strike="noStrike" cap="none">
                <a:solidFill>
                  <a:srgbClr val="002060"/>
                </a:solidFill>
                <a:latin typeface="+mj-lt"/>
                <a:sym typeface="Arial"/>
              </a:rPr>
              <a:t>• Is exiting a publicly funded institution, or system of care (such as a health-care facility, a mental health facility,</a:t>
            </a:r>
            <a:endParaRPr sz="1400" b="0" i="0" u="none" strike="noStrike" cap="none">
              <a:solidFill>
                <a:srgbClr val="002060"/>
              </a:solidFill>
              <a:latin typeface="+mj-lt"/>
              <a:sym typeface="Arial"/>
            </a:endParaRPr>
          </a:p>
          <a:p>
            <a:pPr marL="0" marR="0" lvl="0" indent="0" algn="l" rtl="0">
              <a:lnSpc>
                <a:spcPct val="115000"/>
              </a:lnSpc>
              <a:spcBef>
                <a:spcPts val="1200"/>
              </a:spcBef>
              <a:spcAft>
                <a:spcPts val="0"/>
              </a:spcAft>
              <a:buClr>
                <a:schemeClr val="lt1"/>
              </a:buClr>
              <a:buSzPct val="100000"/>
              <a:buFont typeface="Arial"/>
              <a:buNone/>
            </a:pPr>
            <a:r>
              <a:rPr lang="en" sz="7200" b="1" i="0" u="none" strike="noStrike" cap="none">
                <a:solidFill>
                  <a:srgbClr val="002060"/>
                </a:solidFill>
                <a:latin typeface="+mj-lt"/>
                <a:sym typeface="Arial"/>
              </a:rPr>
              <a:t>AND…</a:t>
            </a:r>
            <a:endParaRPr sz="1400" b="0" i="0" u="none" strike="noStrike" cap="none">
              <a:solidFill>
                <a:srgbClr val="002060"/>
              </a:solidFill>
              <a:latin typeface="+mj-lt"/>
              <a:sym typeface="Arial"/>
            </a:endParaRPr>
          </a:p>
          <a:p>
            <a:pPr marL="0" marR="0" lvl="0" indent="0" algn="l" rtl="0">
              <a:lnSpc>
                <a:spcPct val="115000"/>
              </a:lnSpc>
              <a:spcBef>
                <a:spcPts val="1200"/>
              </a:spcBef>
              <a:spcAft>
                <a:spcPts val="1200"/>
              </a:spcAft>
              <a:buClr>
                <a:schemeClr val="lt1"/>
              </a:buClr>
              <a:buSzPts val="1800"/>
              <a:buFont typeface="Arial"/>
              <a:buNone/>
            </a:pPr>
            <a:endParaRPr sz="1200" b="0" i="0" u="none" strike="noStrike" cap="none">
              <a:solidFill>
                <a:srgbClr val="002060"/>
              </a:solidFill>
              <a:latin typeface="+mj-lt"/>
              <a:sym typeface="Arial"/>
            </a:endParaRPr>
          </a:p>
        </p:txBody>
      </p:sp>
      <p:sp>
        <p:nvSpPr>
          <p:cNvPr id="158" name="Google Shape;158;p71"/>
          <p:cNvSpPr txBox="1"/>
          <p:nvPr/>
        </p:nvSpPr>
        <p:spPr>
          <a:xfrm>
            <a:off x="460950" y="441324"/>
            <a:ext cx="7332600" cy="861744"/>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 sz="4400" b="0" i="0" u="none" strike="noStrike" cap="none">
                <a:solidFill>
                  <a:srgbClr val="002060"/>
                </a:solidFill>
                <a:latin typeface="Oswald" panose="00000500000000000000" pitchFamily="2" charset="0"/>
                <a:ea typeface="Roboto"/>
                <a:cs typeface="Roboto"/>
                <a:sym typeface="Roboto"/>
              </a:rPr>
              <a:t>HUD Definition </a:t>
            </a:r>
            <a:endParaRPr sz="4400" b="0" i="0" u="none" strike="noStrike" cap="none">
              <a:solidFill>
                <a:srgbClr val="002060"/>
              </a:solidFill>
              <a:latin typeface="Oswald" panose="00000500000000000000" pitchFamily="2" charset="0"/>
              <a:ea typeface="Roboto"/>
              <a:cs typeface="Roboto"/>
              <a:sym typeface="Roboto"/>
            </a:endParaRPr>
          </a:p>
        </p:txBody>
      </p:sp>
      <p:pic>
        <p:nvPicPr>
          <p:cNvPr id="2" name="Graphic 1" descr="Open book outline">
            <a:extLst>
              <a:ext uri="{FF2B5EF4-FFF2-40B4-BE49-F238E27FC236}">
                <a16:creationId xmlns:a16="http://schemas.microsoft.com/office/drawing/2014/main" id="{2EE127A7-C650-D870-0AE2-93A4E949D91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22856" y="3886511"/>
            <a:ext cx="1256989" cy="1256989"/>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20000"/>
            <a:lumOff val="80000"/>
          </a:schemeClr>
        </a:solidFill>
        <a:effectLst/>
      </p:bgPr>
    </p:bg>
    <p:spTree>
      <p:nvGrpSpPr>
        <p:cNvPr id="1" name="Shape 162"/>
        <p:cNvGrpSpPr/>
        <p:nvPr/>
      </p:nvGrpSpPr>
      <p:grpSpPr>
        <a:xfrm>
          <a:off x="0" y="0"/>
          <a:ext cx="0" cy="0"/>
          <a:chOff x="0" y="0"/>
          <a:chExt cx="0" cy="0"/>
        </a:xfrm>
      </p:grpSpPr>
      <p:sp>
        <p:nvSpPr>
          <p:cNvPr id="163" name="Google Shape;163;p72"/>
          <p:cNvSpPr txBox="1"/>
          <p:nvPr/>
        </p:nvSpPr>
        <p:spPr>
          <a:xfrm>
            <a:off x="390256" y="742092"/>
            <a:ext cx="8108463" cy="633500"/>
          </a:xfrm>
          <a:prstGeom prst="rect">
            <a:avLst/>
          </a:prstGeom>
          <a:noFill/>
          <a:ln>
            <a:noFill/>
          </a:ln>
        </p:spPr>
        <p:txBody>
          <a:bodyPr spcFirstLastPara="1" wrap="square" lIns="91425" tIns="91425" rIns="91425" bIns="91425" anchor="b" anchorCtr="0">
            <a:normAutofit/>
          </a:bodyPr>
          <a:lstStyle/>
          <a:p>
            <a:pPr marL="0" marR="0" lvl="0" indent="0" algn="l" rtl="0">
              <a:lnSpc>
                <a:spcPct val="100000"/>
              </a:lnSpc>
              <a:spcBef>
                <a:spcPts val="0"/>
              </a:spcBef>
              <a:spcAft>
                <a:spcPts val="0"/>
              </a:spcAft>
              <a:buClr>
                <a:srgbClr val="000000"/>
              </a:buClr>
              <a:buSzPts val="2800"/>
              <a:buFont typeface="Arial"/>
              <a:buNone/>
            </a:pPr>
            <a:r>
              <a:rPr lang="en" sz="2000" b="1" i="0" u="none" strike="noStrike" cap="none">
                <a:solidFill>
                  <a:srgbClr val="002060"/>
                </a:solidFill>
                <a:latin typeface="+mj-lt"/>
                <a:sym typeface="Arial"/>
              </a:rPr>
              <a:t>At Risk of Homelessness Continued</a:t>
            </a:r>
            <a:endParaRPr sz="2000" b="0" i="0" u="none" strike="noStrike" cap="none">
              <a:solidFill>
                <a:srgbClr val="002060"/>
              </a:solidFill>
              <a:latin typeface="+mj-lt"/>
              <a:sym typeface="Arial"/>
            </a:endParaRPr>
          </a:p>
        </p:txBody>
      </p:sp>
      <p:sp>
        <p:nvSpPr>
          <p:cNvPr id="164" name="Google Shape;164;p72"/>
          <p:cNvSpPr txBox="1">
            <a:spLocks noGrp="1"/>
          </p:cNvSpPr>
          <p:nvPr>
            <p:ph type="body" idx="1"/>
          </p:nvPr>
        </p:nvSpPr>
        <p:spPr>
          <a:xfrm>
            <a:off x="471899" y="1375592"/>
            <a:ext cx="7129051" cy="2807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ct val="150000"/>
              <a:buNone/>
            </a:pPr>
            <a:r>
              <a:rPr lang="en" sz="1300">
                <a:solidFill>
                  <a:srgbClr val="002060"/>
                </a:solidFill>
                <a:latin typeface="+mj-lt"/>
              </a:rPr>
              <a:t>Meets one of the following conditions:</a:t>
            </a:r>
            <a:endParaRPr sz="1300">
              <a:solidFill>
                <a:srgbClr val="002060"/>
              </a:solidFill>
              <a:latin typeface="+mj-lt"/>
            </a:endParaRPr>
          </a:p>
          <a:p>
            <a:pPr marL="0" lvl="0" indent="0" algn="l" rtl="0">
              <a:lnSpc>
                <a:spcPct val="115000"/>
              </a:lnSpc>
              <a:spcBef>
                <a:spcPts val="1200"/>
              </a:spcBef>
              <a:spcAft>
                <a:spcPts val="0"/>
              </a:spcAft>
              <a:buSzPct val="150000"/>
              <a:buNone/>
            </a:pPr>
            <a:r>
              <a:rPr lang="en" sz="1300">
                <a:solidFill>
                  <a:srgbClr val="002060"/>
                </a:solidFill>
                <a:latin typeface="+mj-lt"/>
              </a:rPr>
              <a:t>• Have moved because of economic reasons two or more times during the 60 days immediately preceding applying for homelessness assistance;</a:t>
            </a:r>
            <a:endParaRPr sz="1300">
              <a:solidFill>
                <a:srgbClr val="002060"/>
              </a:solidFill>
              <a:latin typeface="+mj-lt"/>
            </a:endParaRPr>
          </a:p>
          <a:p>
            <a:pPr marL="0" lvl="0" indent="0" algn="l" rtl="0">
              <a:lnSpc>
                <a:spcPct val="115000"/>
              </a:lnSpc>
              <a:spcBef>
                <a:spcPts val="1200"/>
              </a:spcBef>
              <a:spcAft>
                <a:spcPts val="0"/>
              </a:spcAft>
              <a:buSzPct val="150000"/>
              <a:buNone/>
            </a:pPr>
            <a:r>
              <a:rPr lang="en" sz="1300">
                <a:solidFill>
                  <a:srgbClr val="002060"/>
                </a:solidFill>
                <a:latin typeface="+mj-lt"/>
              </a:rPr>
              <a:t>• Is living in the home of another because of economic hardship;</a:t>
            </a:r>
            <a:endParaRPr sz="1300">
              <a:solidFill>
                <a:srgbClr val="002060"/>
              </a:solidFill>
              <a:latin typeface="+mj-lt"/>
            </a:endParaRPr>
          </a:p>
          <a:p>
            <a:pPr marL="0" lvl="0" indent="0" algn="l" rtl="0">
              <a:lnSpc>
                <a:spcPct val="115000"/>
              </a:lnSpc>
              <a:spcBef>
                <a:spcPts val="1200"/>
              </a:spcBef>
              <a:spcAft>
                <a:spcPts val="0"/>
              </a:spcAft>
              <a:buSzPct val="150000"/>
              <a:buNone/>
            </a:pPr>
            <a:r>
              <a:rPr lang="en" sz="1300">
                <a:solidFill>
                  <a:srgbClr val="002060"/>
                </a:solidFill>
                <a:latin typeface="+mj-lt"/>
              </a:rPr>
              <a:t>• Has been notified in writing that their right to occupy their current housing or living situation will be terminated within 21 days of the date of application for assistance; (due diligence needs to be done to confirm they will lose their housing without one time financial assistance; i.e. eviction notice)</a:t>
            </a:r>
            <a:endParaRPr sz="1300">
              <a:solidFill>
                <a:srgbClr val="002060"/>
              </a:solidFill>
              <a:latin typeface="+mj-lt"/>
            </a:endParaRPr>
          </a:p>
          <a:p>
            <a:pPr marL="0" lvl="0" indent="0" algn="l" rtl="0">
              <a:lnSpc>
                <a:spcPct val="115000"/>
              </a:lnSpc>
              <a:spcBef>
                <a:spcPts val="1200"/>
              </a:spcBef>
              <a:spcAft>
                <a:spcPts val="0"/>
              </a:spcAft>
              <a:buSzPct val="150000"/>
              <a:buNone/>
            </a:pPr>
            <a:r>
              <a:rPr lang="en" sz="1300">
                <a:solidFill>
                  <a:srgbClr val="002060"/>
                </a:solidFill>
                <a:latin typeface="+mj-lt"/>
              </a:rPr>
              <a:t>• Lives in a hotel or motel that is not paid for by charitable organizations or by federal, State, or local government programs for low-income individuals;</a:t>
            </a:r>
            <a:endParaRPr sz="1300">
              <a:solidFill>
                <a:srgbClr val="002060"/>
              </a:solidFill>
              <a:latin typeface="+mj-lt"/>
            </a:endParaRPr>
          </a:p>
          <a:p>
            <a:pPr marL="0" lvl="0" indent="0" algn="l" rtl="0">
              <a:lnSpc>
                <a:spcPct val="115000"/>
              </a:lnSpc>
              <a:spcBef>
                <a:spcPts val="1200"/>
              </a:spcBef>
              <a:spcAft>
                <a:spcPts val="0"/>
              </a:spcAft>
              <a:buSzPct val="150000"/>
              <a:buNone/>
            </a:pPr>
            <a:r>
              <a:rPr lang="en" sz="1300">
                <a:solidFill>
                  <a:srgbClr val="002060"/>
                </a:solidFill>
                <a:latin typeface="+mj-lt"/>
              </a:rPr>
              <a:t>• Lives in a single-room occupancy or efficiency apartment unit with more than two people, or lives in a larger housing unit in which there reside more than 1.5 people per room.</a:t>
            </a:r>
            <a:endParaRPr sz="1300">
              <a:solidFill>
                <a:srgbClr val="002060"/>
              </a:solidFill>
              <a:latin typeface="+mj-lt"/>
            </a:endParaRPr>
          </a:p>
        </p:txBody>
      </p:sp>
      <p:sp>
        <p:nvSpPr>
          <p:cNvPr id="165" name="Google Shape;165;p72"/>
          <p:cNvSpPr txBox="1"/>
          <p:nvPr/>
        </p:nvSpPr>
        <p:spPr>
          <a:xfrm>
            <a:off x="2894430" y="4270575"/>
            <a:ext cx="3355139" cy="415084"/>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2060"/>
              </a:solidFill>
              <a:latin typeface="Georgia"/>
              <a:ea typeface="Roboto"/>
              <a:cs typeface="Roboto"/>
              <a:sym typeface="Roboto"/>
            </a:endParaRPr>
          </a:p>
        </p:txBody>
      </p:sp>
      <p:sp>
        <p:nvSpPr>
          <p:cNvPr id="166" name="Google Shape;166;p72"/>
          <p:cNvSpPr txBox="1"/>
          <p:nvPr/>
        </p:nvSpPr>
        <p:spPr>
          <a:xfrm>
            <a:off x="390256" y="357386"/>
            <a:ext cx="7332600" cy="769411"/>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 sz="3800" b="0" i="0" u="none" strike="noStrike" cap="none">
                <a:solidFill>
                  <a:srgbClr val="002060"/>
                </a:solidFill>
                <a:latin typeface="Oswald" panose="00000500000000000000" pitchFamily="2" charset="0"/>
                <a:ea typeface="Roboto"/>
                <a:cs typeface="Roboto"/>
                <a:sym typeface="Roboto"/>
              </a:rPr>
              <a:t>HUD Definition </a:t>
            </a:r>
            <a:endParaRPr sz="3800" b="0" i="0" u="none" strike="noStrike" cap="none">
              <a:solidFill>
                <a:srgbClr val="002060"/>
              </a:solidFill>
              <a:latin typeface="Oswald" panose="00000500000000000000" pitchFamily="2" charset="0"/>
              <a:ea typeface="Roboto"/>
              <a:cs typeface="Roboto"/>
              <a:sym typeface="Roboto"/>
            </a:endParaRPr>
          </a:p>
        </p:txBody>
      </p:sp>
      <p:pic>
        <p:nvPicPr>
          <p:cNvPr id="3" name="Graphic 2" descr="Open book outline">
            <a:extLst>
              <a:ext uri="{FF2B5EF4-FFF2-40B4-BE49-F238E27FC236}">
                <a16:creationId xmlns:a16="http://schemas.microsoft.com/office/drawing/2014/main" id="{7325E348-A182-BE47-DC6E-D1AF9B6BD75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22856" y="3886511"/>
            <a:ext cx="1256989" cy="1256989"/>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Shape 170"/>
        <p:cNvGrpSpPr/>
        <p:nvPr/>
      </p:nvGrpSpPr>
      <p:grpSpPr>
        <a:xfrm>
          <a:off x="0" y="0"/>
          <a:ext cx="0" cy="0"/>
          <a:chOff x="0" y="0"/>
          <a:chExt cx="0" cy="0"/>
        </a:xfrm>
      </p:grpSpPr>
      <p:sp>
        <p:nvSpPr>
          <p:cNvPr id="171" name="Google Shape;171;p73"/>
          <p:cNvSpPr txBox="1">
            <a:spLocks noGrp="1"/>
          </p:cNvSpPr>
          <p:nvPr>
            <p:ph type="title"/>
          </p:nvPr>
        </p:nvSpPr>
        <p:spPr>
          <a:xfrm>
            <a:off x="460950" y="305588"/>
            <a:ext cx="8222100" cy="7677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3200"/>
              <a:buNone/>
            </a:pPr>
            <a:r>
              <a:rPr lang="en" sz="3800">
                <a:latin typeface="Oswald" panose="00000500000000000000" pitchFamily="2" charset="0"/>
              </a:rPr>
              <a:t>Permanent Supportive Housing (PSH)</a:t>
            </a:r>
            <a:endParaRPr sz="3800">
              <a:latin typeface="Oswald" panose="00000500000000000000" pitchFamily="2" charset="0"/>
            </a:endParaRPr>
          </a:p>
        </p:txBody>
      </p:sp>
      <p:sp>
        <p:nvSpPr>
          <p:cNvPr id="172" name="Google Shape;172;p73"/>
          <p:cNvSpPr txBox="1">
            <a:spLocks noGrp="1"/>
          </p:cNvSpPr>
          <p:nvPr>
            <p:ph type="body" idx="1"/>
          </p:nvPr>
        </p:nvSpPr>
        <p:spPr>
          <a:xfrm>
            <a:off x="460949" y="1073288"/>
            <a:ext cx="8095221" cy="1049426"/>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400"/>
              <a:buNone/>
            </a:pPr>
            <a:r>
              <a:rPr lang="en" sz="1500">
                <a:solidFill>
                  <a:schemeClr val="bg1"/>
                </a:solidFill>
                <a:latin typeface="+mj-lt"/>
              </a:rPr>
              <a:t>Permanent Supportive Housing (PSH) is permanent housing in which housing assistance (e.g., long-term leasing or rental assistance) and supportive services are provided to assist households with at least one member (Head of household) with a disability in achieving housing stability.</a:t>
            </a:r>
            <a:endParaRPr sz="1500">
              <a:solidFill>
                <a:schemeClr val="bg1"/>
              </a:solidFill>
              <a:latin typeface="+mj-lt"/>
            </a:endParaRPr>
          </a:p>
        </p:txBody>
      </p:sp>
      <p:sp>
        <p:nvSpPr>
          <p:cNvPr id="173" name="Google Shape;173;p73"/>
          <p:cNvSpPr txBox="1">
            <a:spLocks noGrp="1"/>
          </p:cNvSpPr>
          <p:nvPr>
            <p:ph type="body" idx="2"/>
          </p:nvPr>
        </p:nvSpPr>
        <p:spPr>
          <a:xfrm>
            <a:off x="4265506" y="2376060"/>
            <a:ext cx="4290664" cy="2416373"/>
          </a:xfrm>
          <a:prstGeom prst="rect">
            <a:avLst/>
          </a:prstGeom>
          <a:solidFill>
            <a:schemeClr val="tx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spcFirstLastPara="1" wrap="square" lIns="91425" tIns="91425" rIns="91425" bIns="91425" anchor="t" anchorCtr="0">
            <a:noAutofit/>
          </a:bodyPr>
          <a:lstStyle/>
          <a:p>
            <a:pPr marL="0" lvl="0" indent="0" algn="l" rtl="0">
              <a:lnSpc>
                <a:spcPct val="115000"/>
              </a:lnSpc>
              <a:spcBef>
                <a:spcPts val="0"/>
              </a:spcBef>
              <a:spcAft>
                <a:spcPts val="0"/>
              </a:spcAft>
              <a:buClr>
                <a:srgbClr val="002060"/>
              </a:buClr>
              <a:buSzPts val="1400"/>
              <a:buNone/>
            </a:pPr>
            <a:r>
              <a:rPr lang="en" sz="1200" b="1">
                <a:solidFill>
                  <a:srgbClr val="002060"/>
                </a:solidFill>
                <a:latin typeface="+mj-lt"/>
              </a:rPr>
              <a:t>What is needed for a referral?</a:t>
            </a:r>
            <a:endParaRPr sz="1200" b="1">
              <a:solidFill>
                <a:srgbClr val="002060"/>
              </a:solidFill>
              <a:latin typeface="+mj-lt"/>
            </a:endParaRPr>
          </a:p>
          <a:p>
            <a:pPr marL="342900" lvl="0" indent="-342900" algn="l" rtl="0">
              <a:lnSpc>
                <a:spcPct val="115000"/>
              </a:lnSpc>
              <a:spcBef>
                <a:spcPts val="0"/>
              </a:spcBef>
              <a:spcAft>
                <a:spcPts val="0"/>
              </a:spcAft>
              <a:buClr>
                <a:srgbClr val="002060"/>
              </a:buClr>
              <a:buSzPts val="1400"/>
              <a:buFont typeface="+mj-lt"/>
              <a:buAutoNum type="arabicPeriod"/>
            </a:pPr>
            <a:r>
              <a:rPr lang="en" sz="1200">
                <a:solidFill>
                  <a:srgbClr val="002060"/>
                </a:solidFill>
                <a:latin typeface="+mj-lt"/>
              </a:rPr>
              <a:t>VI-SPDAT V2</a:t>
            </a:r>
            <a:endParaRPr sz="1200">
              <a:solidFill>
                <a:srgbClr val="002060"/>
              </a:solidFill>
              <a:latin typeface="+mj-lt"/>
            </a:endParaRPr>
          </a:p>
          <a:p>
            <a:pPr marL="342900" lvl="0" indent="-342900" algn="l" rtl="0">
              <a:lnSpc>
                <a:spcPct val="115000"/>
              </a:lnSpc>
              <a:spcBef>
                <a:spcPts val="0"/>
              </a:spcBef>
              <a:spcAft>
                <a:spcPts val="0"/>
              </a:spcAft>
              <a:buClr>
                <a:srgbClr val="002060"/>
              </a:buClr>
              <a:buSzPts val="1400"/>
              <a:buFont typeface="+mj-lt"/>
              <a:buAutoNum type="arabicPeriod"/>
            </a:pPr>
            <a:r>
              <a:rPr lang="en" sz="1200">
                <a:solidFill>
                  <a:srgbClr val="002060"/>
                </a:solidFill>
                <a:latin typeface="+mj-lt"/>
              </a:rPr>
              <a:t>Homeless Certification</a:t>
            </a:r>
            <a:endParaRPr sz="1200">
              <a:solidFill>
                <a:srgbClr val="002060"/>
              </a:solidFill>
              <a:latin typeface="+mj-lt"/>
            </a:endParaRPr>
          </a:p>
          <a:p>
            <a:pPr marL="342900" lvl="0" indent="-342900" algn="l" rtl="0">
              <a:lnSpc>
                <a:spcPct val="115000"/>
              </a:lnSpc>
              <a:spcBef>
                <a:spcPts val="0"/>
              </a:spcBef>
              <a:spcAft>
                <a:spcPts val="0"/>
              </a:spcAft>
              <a:buClr>
                <a:srgbClr val="002060"/>
              </a:buClr>
              <a:buSzPts val="1400"/>
              <a:buFont typeface="+mj-lt"/>
              <a:buAutoNum type="arabicPeriod"/>
            </a:pPr>
            <a:r>
              <a:rPr lang="en" sz="1200">
                <a:solidFill>
                  <a:srgbClr val="002060"/>
                </a:solidFill>
                <a:latin typeface="+mj-lt"/>
              </a:rPr>
              <a:t>Disability Certification	</a:t>
            </a:r>
          </a:p>
          <a:p>
            <a:pPr marL="457200" lvl="1" indent="0">
              <a:buClr>
                <a:srgbClr val="002060"/>
              </a:buClr>
              <a:buSzPts val="1400"/>
              <a:buNone/>
            </a:pPr>
            <a:r>
              <a:rPr lang="en">
                <a:solidFill>
                  <a:srgbClr val="002060"/>
                </a:solidFill>
                <a:latin typeface="+mj-lt"/>
                <a:sym typeface="Georgia"/>
              </a:rPr>
              <a:t>*Chronic Homelessness Certification</a:t>
            </a:r>
            <a:endParaRPr>
              <a:solidFill>
                <a:srgbClr val="002060"/>
              </a:solidFill>
              <a:latin typeface="+mj-lt"/>
              <a:sym typeface="Georgia"/>
            </a:endParaRPr>
          </a:p>
          <a:p>
            <a:pPr marL="457200" lvl="1" indent="0" algn="l" rtl="0">
              <a:lnSpc>
                <a:spcPct val="115000"/>
              </a:lnSpc>
              <a:spcBef>
                <a:spcPts val="0"/>
              </a:spcBef>
              <a:spcAft>
                <a:spcPts val="0"/>
              </a:spcAft>
              <a:buClr>
                <a:srgbClr val="002060"/>
              </a:buClr>
              <a:buSzPts val="1400"/>
              <a:buNone/>
            </a:pPr>
            <a:r>
              <a:rPr lang="en">
                <a:solidFill>
                  <a:srgbClr val="002060"/>
                </a:solidFill>
                <a:latin typeface="+mj-lt"/>
                <a:sym typeface="Georgia"/>
              </a:rPr>
              <a:t>*12 months of experiencing h</a:t>
            </a:r>
            <a:r>
              <a:rPr lang="en">
                <a:solidFill>
                  <a:srgbClr val="002060"/>
                </a:solidFill>
                <a:latin typeface="+mj-lt"/>
              </a:rPr>
              <a:t>omelessness verified</a:t>
            </a:r>
            <a:endParaRPr>
              <a:solidFill>
                <a:srgbClr val="002060"/>
              </a:solidFill>
              <a:latin typeface="+mj-lt"/>
            </a:endParaRPr>
          </a:p>
          <a:p>
            <a:pPr marL="342900" lvl="0" indent="-342900" algn="l" rtl="0">
              <a:lnSpc>
                <a:spcPct val="115000"/>
              </a:lnSpc>
              <a:spcBef>
                <a:spcPts val="0"/>
              </a:spcBef>
              <a:spcAft>
                <a:spcPts val="0"/>
              </a:spcAft>
              <a:buClr>
                <a:srgbClr val="002060"/>
              </a:buClr>
              <a:buSzPts val="1400"/>
              <a:buFont typeface="+mj-lt"/>
              <a:buAutoNum type="arabicPeriod"/>
            </a:pPr>
            <a:r>
              <a:rPr lang="en" sz="1200">
                <a:solidFill>
                  <a:srgbClr val="002060"/>
                </a:solidFill>
                <a:latin typeface="+mj-lt"/>
              </a:rPr>
              <a:t>Social Security Card</a:t>
            </a:r>
            <a:endParaRPr sz="1200">
              <a:solidFill>
                <a:srgbClr val="002060"/>
              </a:solidFill>
              <a:latin typeface="+mj-lt"/>
            </a:endParaRPr>
          </a:p>
          <a:p>
            <a:pPr marL="342900" lvl="0" indent="-342900" algn="l" rtl="0">
              <a:lnSpc>
                <a:spcPct val="115000"/>
              </a:lnSpc>
              <a:spcBef>
                <a:spcPts val="0"/>
              </a:spcBef>
              <a:spcAft>
                <a:spcPts val="0"/>
              </a:spcAft>
              <a:buClr>
                <a:srgbClr val="002060"/>
              </a:buClr>
              <a:buSzPts val="1400"/>
              <a:buFont typeface="+mj-lt"/>
              <a:buAutoNum type="arabicPeriod"/>
            </a:pPr>
            <a:r>
              <a:rPr lang="en" sz="1200">
                <a:solidFill>
                  <a:srgbClr val="002060"/>
                </a:solidFill>
                <a:latin typeface="+mj-lt"/>
              </a:rPr>
              <a:t>Valid ID</a:t>
            </a:r>
            <a:endParaRPr sz="1200">
              <a:solidFill>
                <a:srgbClr val="002060"/>
              </a:solidFill>
              <a:latin typeface="+mj-lt"/>
            </a:endParaRPr>
          </a:p>
          <a:p>
            <a:pPr marL="342900" lvl="0" indent="-342900" algn="l" rtl="0">
              <a:lnSpc>
                <a:spcPct val="115000"/>
              </a:lnSpc>
              <a:spcBef>
                <a:spcPts val="0"/>
              </a:spcBef>
              <a:spcAft>
                <a:spcPts val="0"/>
              </a:spcAft>
              <a:buClr>
                <a:srgbClr val="002060"/>
              </a:buClr>
              <a:buSzPts val="1400"/>
              <a:buFont typeface="+mj-lt"/>
              <a:buAutoNum type="arabicPeriod"/>
            </a:pPr>
            <a:r>
              <a:rPr lang="en" sz="1200">
                <a:solidFill>
                  <a:srgbClr val="002060"/>
                </a:solidFill>
                <a:latin typeface="+mj-lt"/>
              </a:rPr>
              <a:t>Birth Certificate and Social Security cards</a:t>
            </a:r>
            <a:endParaRPr sz="1200">
              <a:solidFill>
                <a:srgbClr val="002060"/>
              </a:solidFill>
              <a:latin typeface="+mj-lt"/>
            </a:endParaRPr>
          </a:p>
          <a:p>
            <a:pPr marL="457200" lvl="1" indent="0" algn="l" rtl="0">
              <a:lnSpc>
                <a:spcPct val="115000"/>
              </a:lnSpc>
              <a:spcBef>
                <a:spcPts val="0"/>
              </a:spcBef>
              <a:spcAft>
                <a:spcPts val="0"/>
              </a:spcAft>
              <a:buClr>
                <a:srgbClr val="002060"/>
              </a:buClr>
              <a:buSzPts val="1400"/>
              <a:buNone/>
            </a:pPr>
            <a:r>
              <a:rPr lang="en">
                <a:solidFill>
                  <a:srgbClr val="002060"/>
                </a:solidFill>
                <a:latin typeface="+mj-lt"/>
              </a:rPr>
              <a:t>*Only needed for minor household members (under 18yo)</a:t>
            </a:r>
            <a:endParaRPr>
              <a:solidFill>
                <a:srgbClr val="002060"/>
              </a:solidFill>
              <a:latin typeface="+mj-lt"/>
            </a:endParaRPr>
          </a:p>
          <a:p>
            <a:pPr marL="342900" lvl="0" indent="-342900" algn="l" rtl="0">
              <a:lnSpc>
                <a:spcPct val="115000"/>
              </a:lnSpc>
              <a:spcBef>
                <a:spcPts val="0"/>
              </a:spcBef>
              <a:spcAft>
                <a:spcPts val="0"/>
              </a:spcAft>
              <a:buClr>
                <a:srgbClr val="002060"/>
              </a:buClr>
              <a:buSzPts val="1400"/>
              <a:buFont typeface="+mj-lt"/>
              <a:buAutoNum type="arabicPeriod"/>
            </a:pPr>
            <a:endParaRPr sz="1200">
              <a:solidFill>
                <a:srgbClr val="002060"/>
              </a:solidFill>
              <a:latin typeface="+mj-lt"/>
            </a:endParaRPr>
          </a:p>
        </p:txBody>
      </p:sp>
      <p:sp>
        <p:nvSpPr>
          <p:cNvPr id="2" name="TextBox 1">
            <a:extLst>
              <a:ext uri="{FF2B5EF4-FFF2-40B4-BE49-F238E27FC236}">
                <a16:creationId xmlns:a16="http://schemas.microsoft.com/office/drawing/2014/main" id="{18951A20-8211-7B8C-CC02-98348A921244}"/>
              </a:ext>
            </a:extLst>
          </p:cNvPr>
          <p:cNvSpPr txBox="1"/>
          <p:nvPr/>
        </p:nvSpPr>
        <p:spPr>
          <a:xfrm>
            <a:off x="460949" y="2822276"/>
            <a:ext cx="3147665" cy="1523943"/>
          </a:xfrm>
          <a:prstGeom prst="rect">
            <a:avLst/>
          </a:prstGeom>
          <a:solidFill>
            <a:schemeClr val="tx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lvl="0" algn="l" rtl="0">
              <a:lnSpc>
                <a:spcPct val="115000"/>
              </a:lnSpc>
              <a:spcBef>
                <a:spcPts val="1200"/>
              </a:spcBef>
              <a:spcAft>
                <a:spcPts val="0"/>
              </a:spcAft>
              <a:buClr>
                <a:srgbClr val="002060"/>
              </a:buClr>
              <a:buSzPts val="1400"/>
            </a:pPr>
            <a:r>
              <a:rPr lang="en-US" b="1">
                <a:solidFill>
                  <a:srgbClr val="002060"/>
                </a:solidFill>
                <a:latin typeface="+mj-lt"/>
              </a:rPr>
              <a:t>Eligibility Requirements </a:t>
            </a:r>
          </a:p>
          <a:p>
            <a:pPr marL="285750" lvl="0" indent="-285750" algn="l" rtl="0">
              <a:lnSpc>
                <a:spcPct val="115000"/>
              </a:lnSpc>
              <a:spcBef>
                <a:spcPts val="1200"/>
              </a:spcBef>
              <a:spcAft>
                <a:spcPts val="0"/>
              </a:spcAft>
              <a:buClr>
                <a:srgbClr val="002060"/>
              </a:buClr>
              <a:buSzPts val="1400"/>
              <a:buFont typeface="Wingdings" panose="05000000000000000000" pitchFamily="2" charset="2"/>
              <a:buChar char="q"/>
            </a:pPr>
            <a:r>
              <a:rPr lang="en-US">
                <a:solidFill>
                  <a:srgbClr val="002060"/>
                </a:solidFill>
                <a:latin typeface="+mj-lt"/>
              </a:rPr>
              <a:t>Category 1 </a:t>
            </a:r>
            <a:r>
              <a:rPr lang="en-US" b="1">
                <a:solidFill>
                  <a:srgbClr val="002060"/>
                </a:solidFill>
                <a:latin typeface="+mj-lt"/>
              </a:rPr>
              <a:t>OR</a:t>
            </a:r>
            <a:r>
              <a:rPr lang="en-US">
                <a:solidFill>
                  <a:srgbClr val="002060"/>
                </a:solidFill>
                <a:latin typeface="+mj-lt"/>
              </a:rPr>
              <a:t> 4 Homeless</a:t>
            </a:r>
          </a:p>
          <a:p>
            <a:pPr marL="285750" lvl="0" indent="-285750" algn="l" rtl="0">
              <a:lnSpc>
                <a:spcPct val="115000"/>
              </a:lnSpc>
              <a:spcBef>
                <a:spcPts val="1200"/>
              </a:spcBef>
              <a:spcAft>
                <a:spcPts val="0"/>
              </a:spcAft>
              <a:buClr>
                <a:srgbClr val="002060"/>
              </a:buClr>
              <a:buSzPts val="1400"/>
              <a:buFont typeface="Wingdings" panose="05000000000000000000" pitchFamily="2" charset="2"/>
              <a:buChar char="q"/>
            </a:pPr>
            <a:r>
              <a:rPr lang="en-US">
                <a:solidFill>
                  <a:srgbClr val="002060"/>
                </a:solidFill>
                <a:latin typeface="+mj-lt"/>
              </a:rPr>
              <a:t>Disability</a:t>
            </a:r>
          </a:p>
          <a:p>
            <a:pPr marL="285750" lvl="0" indent="-285750" algn="l" rtl="0">
              <a:lnSpc>
                <a:spcPct val="115000"/>
              </a:lnSpc>
              <a:spcBef>
                <a:spcPts val="1200"/>
              </a:spcBef>
              <a:spcAft>
                <a:spcPts val="0"/>
              </a:spcAft>
              <a:buClr>
                <a:srgbClr val="002060"/>
              </a:buClr>
              <a:buSzPts val="1400"/>
              <a:buFont typeface="Wingdings" panose="05000000000000000000" pitchFamily="2" charset="2"/>
              <a:buChar char="q"/>
            </a:pPr>
            <a:r>
              <a:rPr lang="en-US">
                <a:solidFill>
                  <a:srgbClr val="002060"/>
                </a:solidFill>
                <a:latin typeface="+mj-lt"/>
              </a:rPr>
              <a:t>Chronicity</a:t>
            </a:r>
            <a:endParaRPr lang="en-US">
              <a:solidFill>
                <a:srgbClr val="002060"/>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8"/>
          <p:cNvSpPr txBox="1">
            <a:spLocks noGrp="1"/>
          </p:cNvSpPr>
          <p:nvPr>
            <p:ph type="title"/>
          </p:nvPr>
        </p:nvSpPr>
        <p:spPr>
          <a:xfrm>
            <a:off x="460950" y="380564"/>
            <a:ext cx="8222100" cy="7677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3200"/>
              <a:buNone/>
            </a:pPr>
            <a:r>
              <a:rPr lang="en-US" sz="3800">
                <a:latin typeface="Oswald" panose="00000500000000000000" pitchFamily="2" charset="0"/>
              </a:rPr>
              <a:t>Permanent Housing (PH) with Services</a:t>
            </a:r>
          </a:p>
        </p:txBody>
      </p:sp>
      <p:sp>
        <p:nvSpPr>
          <p:cNvPr id="179" name="Google Shape;179;p28"/>
          <p:cNvSpPr txBox="1">
            <a:spLocks noGrp="1"/>
          </p:cNvSpPr>
          <p:nvPr>
            <p:ph type="body" idx="1"/>
          </p:nvPr>
        </p:nvSpPr>
        <p:spPr>
          <a:xfrm>
            <a:off x="489939" y="1014721"/>
            <a:ext cx="8059095" cy="1657500"/>
          </a:xfrm>
          <a:prstGeom prst="rect">
            <a:avLst/>
          </a:prstGeom>
          <a:noFill/>
          <a:ln>
            <a:noFill/>
          </a:ln>
        </p:spPr>
        <p:txBody>
          <a:bodyPr spcFirstLastPara="1" wrap="square" lIns="91425" tIns="91425" rIns="91425" bIns="91425" anchor="t" anchorCtr="0">
            <a:normAutofit/>
          </a:bodyPr>
          <a:lstStyle/>
          <a:p>
            <a:pPr marL="0" lvl="0" indent="0" algn="l" rtl="0">
              <a:lnSpc>
                <a:spcPct val="120000"/>
              </a:lnSpc>
              <a:spcBef>
                <a:spcPts val="1200"/>
              </a:spcBef>
              <a:spcAft>
                <a:spcPts val="0"/>
              </a:spcAft>
              <a:buSzPct val="93333"/>
              <a:buNone/>
            </a:pPr>
            <a:r>
              <a:rPr lang="en-US" sz="1200">
                <a:solidFill>
                  <a:schemeClr val="bg1"/>
                </a:solidFill>
                <a:latin typeface="+mj-lt"/>
              </a:rPr>
              <a:t>Permanent Housing (PH) is a community-based housing model, the purpose of which is to provide housing without a designated length of stay. PH program participants must be the tenant on a lease (or sublease) which must:</a:t>
            </a:r>
          </a:p>
          <a:p>
            <a:pPr marL="457200" lvl="0" indent="-323850" algn="l" rtl="0">
              <a:lnSpc>
                <a:spcPct val="120000"/>
              </a:lnSpc>
              <a:spcBef>
                <a:spcPts val="1200"/>
              </a:spcBef>
              <a:spcAft>
                <a:spcPts val="0"/>
              </a:spcAft>
              <a:buClr>
                <a:schemeClr val="bg1"/>
              </a:buClr>
              <a:buSzPct val="100000"/>
              <a:buChar char="●"/>
            </a:pPr>
            <a:r>
              <a:rPr lang="en-US" sz="1200">
                <a:solidFill>
                  <a:schemeClr val="bg1"/>
                </a:solidFill>
                <a:latin typeface="+mj-lt"/>
              </a:rPr>
              <a:t>have an initial term of at least one year;</a:t>
            </a:r>
          </a:p>
          <a:p>
            <a:pPr marL="457200" lvl="0" indent="-323850" algn="l" rtl="0">
              <a:lnSpc>
                <a:spcPct val="120000"/>
              </a:lnSpc>
              <a:spcBef>
                <a:spcPts val="0"/>
              </a:spcBef>
              <a:spcAft>
                <a:spcPts val="0"/>
              </a:spcAft>
              <a:buClr>
                <a:schemeClr val="bg1"/>
              </a:buClr>
              <a:buSzPct val="100000"/>
              <a:buChar char="●"/>
            </a:pPr>
            <a:r>
              <a:rPr lang="en-US" sz="1200">
                <a:solidFill>
                  <a:schemeClr val="bg1"/>
                </a:solidFill>
                <a:latin typeface="+mj-lt"/>
              </a:rPr>
              <a:t>be renewable for a minimum term of one month;</a:t>
            </a:r>
          </a:p>
          <a:p>
            <a:pPr marL="457200" lvl="0" indent="-323850" algn="l" rtl="0">
              <a:lnSpc>
                <a:spcPct val="120000"/>
              </a:lnSpc>
              <a:spcBef>
                <a:spcPts val="0"/>
              </a:spcBef>
              <a:spcAft>
                <a:spcPts val="0"/>
              </a:spcAft>
              <a:buClr>
                <a:schemeClr val="bg1"/>
              </a:buClr>
              <a:buSzPct val="100000"/>
              <a:buChar char="●"/>
            </a:pPr>
            <a:r>
              <a:rPr lang="en-US" sz="1200">
                <a:solidFill>
                  <a:schemeClr val="bg1"/>
                </a:solidFill>
                <a:latin typeface="+mj-lt"/>
              </a:rPr>
              <a:t>be terminable only for cause.</a:t>
            </a:r>
          </a:p>
        </p:txBody>
      </p:sp>
      <p:sp>
        <p:nvSpPr>
          <p:cNvPr id="180" name="Google Shape;180;p28"/>
          <p:cNvSpPr txBox="1">
            <a:spLocks noGrp="1"/>
          </p:cNvSpPr>
          <p:nvPr>
            <p:ph type="body" idx="2"/>
          </p:nvPr>
        </p:nvSpPr>
        <p:spPr>
          <a:xfrm>
            <a:off x="4821564" y="2308395"/>
            <a:ext cx="3372795" cy="2454541"/>
          </a:xfrm>
          <a:prstGeom prst="rect">
            <a:avLst/>
          </a:prstGeom>
          <a:solidFill>
            <a:schemeClr val="tx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spcFirstLastPara="1" wrap="square" lIns="91425" tIns="91425" rIns="91425" bIns="91425" anchor="t" anchorCtr="0">
            <a:noAutofit/>
          </a:bodyPr>
          <a:lstStyle/>
          <a:p>
            <a:pPr marL="0" lvl="0" indent="0" algn="l" rtl="0">
              <a:lnSpc>
                <a:spcPct val="115000"/>
              </a:lnSpc>
              <a:spcBef>
                <a:spcPts val="0"/>
              </a:spcBef>
              <a:spcAft>
                <a:spcPts val="0"/>
              </a:spcAft>
              <a:buSzPct val="27914"/>
              <a:buNone/>
            </a:pPr>
            <a:r>
              <a:rPr lang="en-US" sz="1200" b="1">
                <a:solidFill>
                  <a:srgbClr val="002060"/>
                </a:solidFill>
                <a:latin typeface="+mj-lt"/>
              </a:rPr>
              <a:t>What is needed for a referral?</a:t>
            </a:r>
          </a:p>
          <a:p>
            <a:pPr marL="457200" lvl="0" indent="-308360" algn="l" rtl="0">
              <a:lnSpc>
                <a:spcPct val="115000"/>
              </a:lnSpc>
              <a:spcBef>
                <a:spcPts val="1200"/>
              </a:spcBef>
              <a:spcAft>
                <a:spcPts val="0"/>
              </a:spcAft>
              <a:buClr>
                <a:schemeClr val="dk2"/>
              </a:buClr>
              <a:buSzPct val="100000"/>
              <a:buAutoNum type="arabicPeriod"/>
            </a:pPr>
            <a:r>
              <a:rPr lang="en-US" sz="1200">
                <a:solidFill>
                  <a:srgbClr val="002060"/>
                </a:solidFill>
                <a:latin typeface="+mj-lt"/>
              </a:rPr>
              <a:t>Complete a </a:t>
            </a:r>
            <a:r>
              <a:rPr lang="en-US" sz="1200">
                <a:solidFill>
                  <a:srgbClr val="002060"/>
                </a:solidFill>
                <a:uFill>
                  <a:noFill/>
                </a:uFill>
                <a:latin typeface="+mj-lt"/>
                <a:hlinkClick r:id="rId3">
                  <a:extLst>
                    <a:ext uri="{A12FA001-AC4F-418D-AE19-62706E023703}">
                      <ahyp:hlinkClr xmlns:ahyp="http://schemas.microsoft.com/office/drawing/2018/hyperlinkcolor" val="tx"/>
                    </a:ext>
                  </a:extLst>
                </a:hlinkClick>
              </a:rPr>
              <a:t>Permanent Housing Assessment </a:t>
            </a:r>
            <a:endParaRPr lang="en-US" sz="1200">
              <a:solidFill>
                <a:srgbClr val="002060"/>
              </a:solidFill>
              <a:latin typeface="+mj-lt"/>
            </a:endParaRPr>
          </a:p>
          <a:p>
            <a:pPr marL="457200" lvl="0" indent="-308360" algn="l" rtl="0">
              <a:lnSpc>
                <a:spcPct val="115000"/>
              </a:lnSpc>
              <a:spcBef>
                <a:spcPts val="0"/>
              </a:spcBef>
              <a:spcAft>
                <a:spcPts val="0"/>
              </a:spcAft>
              <a:buClr>
                <a:schemeClr val="dk2"/>
              </a:buClr>
              <a:buSzPct val="100000"/>
              <a:buAutoNum type="arabicPeriod"/>
            </a:pPr>
            <a:r>
              <a:rPr lang="en-US" sz="1200">
                <a:solidFill>
                  <a:srgbClr val="002060"/>
                </a:solidFill>
                <a:latin typeface="+mj-lt"/>
              </a:rPr>
              <a:t>At-Risk of Homelessness Certification OR Homeless Certification</a:t>
            </a:r>
          </a:p>
          <a:p>
            <a:pPr marL="457200" lvl="0" indent="-308360" algn="l" rtl="0">
              <a:lnSpc>
                <a:spcPct val="115000"/>
              </a:lnSpc>
              <a:spcBef>
                <a:spcPts val="0"/>
              </a:spcBef>
              <a:spcAft>
                <a:spcPts val="0"/>
              </a:spcAft>
              <a:buClr>
                <a:schemeClr val="dk2"/>
              </a:buClr>
              <a:buSzPct val="100000"/>
              <a:buAutoNum type="arabicPeriod"/>
            </a:pPr>
            <a:r>
              <a:rPr lang="en-US" sz="1200">
                <a:solidFill>
                  <a:srgbClr val="002060"/>
                </a:solidFill>
                <a:latin typeface="+mj-lt"/>
              </a:rPr>
              <a:t>Social Security Card</a:t>
            </a:r>
          </a:p>
          <a:p>
            <a:pPr marL="457200" lvl="0" indent="-308360" algn="l" rtl="0">
              <a:lnSpc>
                <a:spcPct val="115000"/>
              </a:lnSpc>
              <a:spcBef>
                <a:spcPts val="0"/>
              </a:spcBef>
              <a:spcAft>
                <a:spcPts val="0"/>
              </a:spcAft>
              <a:buClr>
                <a:schemeClr val="dk2"/>
              </a:buClr>
              <a:buSzPct val="100000"/>
              <a:buAutoNum type="arabicPeriod"/>
            </a:pPr>
            <a:r>
              <a:rPr lang="en-US" sz="1200">
                <a:solidFill>
                  <a:srgbClr val="002060"/>
                </a:solidFill>
                <a:latin typeface="+mj-lt"/>
              </a:rPr>
              <a:t>Valid ID</a:t>
            </a:r>
          </a:p>
          <a:p>
            <a:pPr marL="457200" lvl="0" indent="-308360" algn="l" rtl="0">
              <a:lnSpc>
                <a:spcPct val="115000"/>
              </a:lnSpc>
              <a:spcBef>
                <a:spcPts val="0"/>
              </a:spcBef>
              <a:spcAft>
                <a:spcPts val="0"/>
              </a:spcAft>
              <a:buClr>
                <a:schemeClr val="dk2"/>
              </a:buClr>
              <a:buSzPct val="100000"/>
              <a:buAutoNum type="arabicPeriod"/>
            </a:pPr>
            <a:r>
              <a:rPr lang="en-US" sz="1200">
                <a:solidFill>
                  <a:srgbClr val="002060"/>
                </a:solidFill>
                <a:latin typeface="+mj-lt"/>
              </a:rPr>
              <a:t>Birth Certificate </a:t>
            </a:r>
          </a:p>
          <a:p>
            <a:pPr marL="606040" lvl="1" indent="0" algn="l" rtl="0">
              <a:lnSpc>
                <a:spcPct val="115000"/>
              </a:lnSpc>
              <a:spcBef>
                <a:spcPts val="0"/>
              </a:spcBef>
              <a:spcAft>
                <a:spcPts val="0"/>
              </a:spcAft>
              <a:buClr>
                <a:srgbClr val="002060"/>
              </a:buClr>
              <a:buSzPct val="100000"/>
              <a:buNone/>
            </a:pPr>
            <a:r>
              <a:rPr lang="en-US">
                <a:solidFill>
                  <a:srgbClr val="002060"/>
                </a:solidFill>
                <a:latin typeface="+mj-lt"/>
              </a:rPr>
              <a:t>*Only needed for household members (under 18 years old)</a:t>
            </a:r>
            <a:endParaRPr lang="en-US" sz="1200">
              <a:solidFill>
                <a:srgbClr val="002060"/>
              </a:solidFill>
              <a:latin typeface="+mj-lt"/>
            </a:endParaRPr>
          </a:p>
        </p:txBody>
      </p:sp>
      <p:sp>
        <p:nvSpPr>
          <p:cNvPr id="2" name="TextBox 1">
            <a:extLst>
              <a:ext uri="{FF2B5EF4-FFF2-40B4-BE49-F238E27FC236}">
                <a16:creationId xmlns:a16="http://schemas.microsoft.com/office/drawing/2014/main" id="{01D2ED38-5A8B-4D4C-410B-E708E2EB59CD}"/>
              </a:ext>
            </a:extLst>
          </p:cNvPr>
          <p:cNvSpPr txBox="1"/>
          <p:nvPr/>
        </p:nvSpPr>
        <p:spPr>
          <a:xfrm>
            <a:off x="865414" y="3004526"/>
            <a:ext cx="2922815" cy="1062278"/>
          </a:xfrm>
          <a:prstGeom prst="rect">
            <a:avLst/>
          </a:prstGeom>
          <a:solidFill>
            <a:schemeClr val="tx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0" lvl="0" indent="0" algn="l" rtl="0">
              <a:lnSpc>
                <a:spcPct val="115000"/>
              </a:lnSpc>
              <a:spcBef>
                <a:spcPts val="0"/>
              </a:spcBef>
              <a:spcAft>
                <a:spcPts val="0"/>
              </a:spcAft>
              <a:buSzPct val="27914"/>
              <a:buNone/>
            </a:pPr>
            <a:r>
              <a:rPr lang="en-US" sz="1400" b="1">
                <a:solidFill>
                  <a:srgbClr val="002060"/>
                </a:solidFill>
              </a:rPr>
              <a:t>Eligibility Requirements:</a:t>
            </a:r>
          </a:p>
          <a:p>
            <a:pPr marL="0" lvl="0" indent="0" algn="l" rtl="0">
              <a:lnSpc>
                <a:spcPct val="115000"/>
              </a:lnSpc>
              <a:spcBef>
                <a:spcPts val="0"/>
              </a:spcBef>
              <a:spcAft>
                <a:spcPts val="0"/>
              </a:spcAft>
              <a:buSzPct val="27914"/>
              <a:buNone/>
            </a:pPr>
            <a:r>
              <a:rPr lang="en-US" sz="1400">
                <a:solidFill>
                  <a:srgbClr val="002060"/>
                </a:solidFill>
              </a:rPr>
              <a:t>Any individual or family that falls into Category 1 or 4 </a:t>
            </a:r>
            <a:r>
              <a:rPr lang="en-US" sz="1400" b="1">
                <a:solidFill>
                  <a:srgbClr val="002060"/>
                </a:solidFill>
              </a:rPr>
              <a:t>OR </a:t>
            </a:r>
            <a:r>
              <a:rPr lang="en-US" b="1">
                <a:solidFill>
                  <a:srgbClr val="002060"/>
                </a:solidFill>
              </a:rPr>
              <a:t>a</a:t>
            </a:r>
            <a:r>
              <a:rPr lang="en-US" sz="1400">
                <a:solidFill>
                  <a:srgbClr val="002060"/>
                </a:solidFill>
              </a:rPr>
              <a:t>t-risk of becoming homeless.</a:t>
            </a:r>
            <a:endParaRPr lang="en-US">
              <a:solidFill>
                <a:srgbClr val="002060"/>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Shape 184"/>
        <p:cNvGrpSpPr/>
        <p:nvPr/>
      </p:nvGrpSpPr>
      <p:grpSpPr>
        <a:xfrm>
          <a:off x="0" y="0"/>
          <a:ext cx="0" cy="0"/>
          <a:chOff x="0" y="0"/>
          <a:chExt cx="0" cy="0"/>
        </a:xfrm>
      </p:grpSpPr>
      <p:sp>
        <p:nvSpPr>
          <p:cNvPr id="185" name="Google Shape;185;p30"/>
          <p:cNvSpPr txBox="1">
            <a:spLocks noGrp="1"/>
          </p:cNvSpPr>
          <p:nvPr>
            <p:ph type="title"/>
          </p:nvPr>
        </p:nvSpPr>
        <p:spPr>
          <a:xfrm>
            <a:off x="460950" y="117338"/>
            <a:ext cx="8222100" cy="7677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3200"/>
              <a:buNone/>
            </a:pPr>
            <a:r>
              <a:rPr lang="en-US">
                <a:latin typeface="Oswald" panose="00000500000000000000" pitchFamily="2" charset="0"/>
              </a:rPr>
              <a:t>Permanent Housing Without Services</a:t>
            </a:r>
          </a:p>
        </p:txBody>
      </p:sp>
      <p:sp>
        <p:nvSpPr>
          <p:cNvPr id="186" name="Google Shape;186;p30"/>
          <p:cNvSpPr txBox="1">
            <a:spLocks noGrp="1"/>
          </p:cNvSpPr>
          <p:nvPr>
            <p:ph type="body" idx="1"/>
          </p:nvPr>
        </p:nvSpPr>
        <p:spPr>
          <a:xfrm>
            <a:off x="542593" y="938075"/>
            <a:ext cx="8052194" cy="70571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spcFirstLastPara="1" wrap="square" lIns="91425" tIns="91425" rIns="91425" bIns="91425" anchor="t" anchorCtr="0">
            <a:noAutofit/>
          </a:bodyPr>
          <a:lstStyle/>
          <a:p>
            <a:pPr marL="0" lvl="0" indent="0" algn="just" rtl="0">
              <a:lnSpc>
                <a:spcPct val="115000"/>
              </a:lnSpc>
              <a:spcBef>
                <a:spcPts val="1200"/>
              </a:spcBef>
              <a:spcAft>
                <a:spcPts val="0"/>
              </a:spcAft>
              <a:buSzPts val="1400"/>
              <a:buNone/>
            </a:pPr>
            <a:r>
              <a:rPr lang="en-US" sz="1200">
                <a:solidFill>
                  <a:schemeClr val="bg1"/>
                </a:solidFill>
                <a:latin typeface="Roboto"/>
                <a:ea typeface="Roboto"/>
                <a:cs typeface="Roboto"/>
                <a:sym typeface="Robot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SSF </a:t>
            </a:r>
            <a:r>
              <a:rPr lang="en-US" sz="1200">
                <a:solidFill>
                  <a:schemeClr val="bg1"/>
                </a:solidFill>
                <a:latin typeface="Roboto"/>
                <a:ea typeface="Roboto"/>
                <a:cs typeface="Roboto"/>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partners with</a:t>
            </a:r>
            <a:r>
              <a:rPr lang="en-US" sz="1200">
                <a:solidFill>
                  <a:schemeClr val="bg1"/>
                </a:solidFill>
                <a:latin typeface="Roboto"/>
                <a:ea typeface="Roboto"/>
                <a:cs typeface="Roboto"/>
                <a:sym typeface="Robot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 SHRA </a:t>
            </a:r>
            <a:r>
              <a:rPr lang="en-US" sz="1200">
                <a:solidFill>
                  <a:schemeClr val="bg1"/>
                </a:solidFill>
                <a:latin typeface="Roboto"/>
                <a:ea typeface="Roboto"/>
                <a:cs typeface="Roboto"/>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to </a:t>
            </a:r>
            <a:r>
              <a:rPr lang="en-US" sz="1200">
                <a:solidFill>
                  <a:schemeClr val="bg1"/>
                </a:solidFill>
                <a:latin typeface="Roboto"/>
                <a:ea typeface="Roboto"/>
                <a:cs typeface="Roboto"/>
                <a:sym typeface="Robot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provide housing voucher</a:t>
            </a:r>
            <a:r>
              <a:rPr lang="en-US" sz="1200">
                <a:solidFill>
                  <a:schemeClr val="bg1"/>
                </a:solidFill>
                <a:latin typeface="Roboto"/>
                <a:ea typeface="Roboto"/>
                <a:cs typeface="Roboto"/>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s to</a:t>
            </a:r>
            <a:r>
              <a:rPr lang="en-US" sz="1200">
                <a:solidFill>
                  <a:schemeClr val="bg1"/>
                </a:solidFill>
                <a:latin typeface="Roboto"/>
                <a:ea typeface="Roboto"/>
                <a:cs typeface="Roboto"/>
                <a:sym typeface="Robot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 low-income individuals and families to enable them to afford decent, safe, and sanitary housing in the private rental housing market. </a:t>
            </a:r>
          </a:p>
        </p:txBody>
      </p:sp>
      <p:sp>
        <p:nvSpPr>
          <p:cNvPr id="187" name="Google Shape;187;p30"/>
          <p:cNvSpPr txBox="1"/>
          <p:nvPr/>
        </p:nvSpPr>
        <p:spPr>
          <a:xfrm>
            <a:off x="542593" y="2396224"/>
            <a:ext cx="3698700" cy="1877397"/>
          </a:xfrm>
          <a:prstGeom prst="rect">
            <a:avLst/>
          </a:prstGeom>
          <a:solidFill>
            <a:schemeClr val="tx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DAF2FD"/>
              </a:buClr>
              <a:buSzPts val="1400"/>
              <a:buFont typeface="Arial"/>
              <a:buNone/>
            </a:pPr>
            <a:r>
              <a:rPr lang="en-US" sz="1400" b="1" i="0" u="none" strike="noStrike" cap="none">
                <a:solidFill>
                  <a:srgbClr val="002060"/>
                </a:solidFill>
                <a:latin typeface="Arial"/>
                <a:ea typeface="Arial"/>
                <a:cs typeface="Arial"/>
                <a:sym typeface="Arial"/>
              </a:rPr>
              <a:t>Tenant Based Vouchers</a:t>
            </a:r>
          </a:p>
          <a:p>
            <a:pPr marL="0" marR="0" lvl="0" indent="0" algn="l" rtl="0">
              <a:lnSpc>
                <a:spcPct val="100000"/>
              </a:lnSpc>
              <a:spcBef>
                <a:spcPts val="0"/>
              </a:spcBef>
              <a:spcAft>
                <a:spcPts val="0"/>
              </a:spcAft>
              <a:buClr>
                <a:srgbClr val="DAF2FD"/>
              </a:buClr>
              <a:buSzPts val="1400"/>
              <a:buFont typeface="Arial"/>
              <a:buNone/>
            </a:pPr>
            <a:endParaRPr lang="en-US" sz="1800" b="0" i="0" u="none" strike="noStrike" cap="none">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DAF2FD"/>
              </a:buClr>
              <a:buSzPts val="1400"/>
              <a:buFont typeface="Arial"/>
              <a:buNone/>
            </a:pPr>
            <a:r>
              <a:rPr lang="en-US" sz="1400" b="0" i="0" u="none" strike="noStrike" cap="none">
                <a:solidFill>
                  <a:srgbClr val="002060"/>
                </a:solidFill>
                <a:latin typeface="Arial"/>
                <a:ea typeface="Arial"/>
                <a:cs typeface="Arial"/>
                <a:sym typeface="Arial"/>
              </a:rPr>
              <a:t>The housing subsidy is paid to the private landlord directly by SHRA on behalf of the participating family. The family then pays the difference between the actual rent charged by the landlord and the amount subsidized by the program.</a:t>
            </a:r>
            <a:endParaRPr lang="en-US" sz="1800" b="0" i="0" u="none" strike="noStrike" cap="none">
              <a:solidFill>
                <a:srgbClr val="002060"/>
              </a:solidFill>
              <a:latin typeface="Arial"/>
              <a:ea typeface="Arial"/>
              <a:cs typeface="Arial"/>
              <a:sym typeface="Arial"/>
            </a:endParaRPr>
          </a:p>
        </p:txBody>
      </p:sp>
      <p:sp>
        <p:nvSpPr>
          <p:cNvPr id="188" name="Google Shape;188;p30"/>
          <p:cNvSpPr txBox="1"/>
          <p:nvPr/>
        </p:nvSpPr>
        <p:spPr>
          <a:xfrm>
            <a:off x="4645478" y="1672949"/>
            <a:ext cx="4222500" cy="3323946"/>
          </a:xfrm>
          <a:prstGeom prst="rect">
            <a:avLst/>
          </a:prstGeom>
          <a:solidFill>
            <a:schemeClr val="tx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spcFirstLastPara="1" wrap="square" lIns="91425" tIns="45700" rIns="91425" bIns="45700" anchor="t" anchorCtr="0">
            <a:spAutoFit/>
          </a:bodyPr>
          <a:lstStyle/>
          <a:p>
            <a:pPr marR="0" lvl="0" algn="l" rtl="0">
              <a:lnSpc>
                <a:spcPct val="100000"/>
              </a:lnSpc>
              <a:spcBef>
                <a:spcPts val="0"/>
              </a:spcBef>
              <a:spcAft>
                <a:spcPts val="0"/>
              </a:spcAft>
              <a:buClr>
                <a:srgbClr val="002060"/>
              </a:buClr>
              <a:buSzPts val="1200"/>
            </a:pPr>
            <a:r>
              <a:rPr lang="en-US" b="1" i="0" u="none" strike="noStrike" cap="none">
                <a:solidFill>
                  <a:srgbClr val="002060"/>
                </a:solidFill>
                <a:latin typeface="Roboto"/>
                <a:ea typeface="Roboto"/>
                <a:cs typeface="Roboto"/>
                <a:sym typeface="Roboto"/>
              </a:rPr>
              <a:t>Shelter Plus Care (SPC)</a:t>
            </a:r>
            <a:endParaRPr lang="en-US" b="0" i="0" u="none" strike="noStrike" cap="none">
              <a:solidFill>
                <a:srgbClr val="002060"/>
              </a:solidFill>
              <a:latin typeface="Arial"/>
              <a:ea typeface="Arial"/>
              <a:cs typeface="Arial"/>
              <a:sym typeface="Arial"/>
            </a:endParaRPr>
          </a:p>
          <a:p>
            <a:pPr marL="285750" indent="-285750">
              <a:buClr>
                <a:srgbClr val="002060"/>
              </a:buClr>
              <a:buSzPts val="1200"/>
              <a:buFont typeface="Arial" panose="020B0604020202020204" pitchFamily="34" charset="0"/>
              <a:buChar char="•"/>
            </a:pPr>
            <a:r>
              <a:rPr lang="en-US" b="0" i="0" u="none" strike="noStrike" cap="none">
                <a:solidFill>
                  <a:srgbClr val="002060"/>
                </a:solidFill>
                <a:latin typeface="Roboto"/>
                <a:ea typeface="Roboto"/>
                <a:cs typeface="Roboto"/>
                <a:sym typeface="Robot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Enrolled in</a:t>
            </a:r>
            <a:r>
              <a:rPr lang="en-US">
                <a:solidFill>
                  <a:srgbClr val="002060"/>
                </a:solidFill>
                <a:latin typeface="Roboto"/>
                <a:ea typeface="Roboto"/>
                <a:cs typeface="Roboto"/>
                <a:sym typeface="Robot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 on-going case management services (BHS, ECM, OMEGA, etc.)</a:t>
            </a:r>
            <a:endParaRPr lang="en-US" b="0" i="0" u="none" strike="noStrike" cap="none">
              <a:solidFill>
                <a:srgbClr val="002060"/>
              </a:solidFill>
              <a:latin typeface="Roboto"/>
              <a:ea typeface="Roboto"/>
              <a:cs typeface="Robot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endParaRPr>
          </a:p>
          <a:p>
            <a:pPr marL="285750" marR="0" lvl="0" indent="-285750" algn="l" rtl="0">
              <a:lnSpc>
                <a:spcPct val="100000"/>
              </a:lnSpc>
              <a:spcBef>
                <a:spcPts val="0"/>
              </a:spcBef>
              <a:spcAft>
                <a:spcPts val="0"/>
              </a:spcAft>
              <a:buClr>
                <a:srgbClr val="002060"/>
              </a:buClr>
              <a:buSzPts val="1200"/>
              <a:buFont typeface="Arial" panose="020B0604020202020204" pitchFamily="34" charset="0"/>
              <a:buChar char="•"/>
            </a:pPr>
            <a:r>
              <a:rPr lang="en-US" b="0" i="0" u="none" strike="noStrike" cap="none">
                <a:solidFill>
                  <a:srgbClr val="002060"/>
                </a:solidFill>
                <a:latin typeface="Roboto"/>
                <a:ea typeface="Roboto"/>
                <a:cs typeface="Roboto"/>
                <a:sym typeface="Robot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Meet PSH documentation (ID, Social Security Card, homeless certification, chronicity certification, and disability certification)</a:t>
            </a:r>
            <a:endParaRPr lang="en-US" b="1" i="0" u="none" strike="noStrike" cap="none">
              <a:solidFill>
                <a:srgbClr val="002060"/>
              </a:solidFill>
              <a:latin typeface="Roboto"/>
              <a:ea typeface="Roboto"/>
              <a:cs typeface="Roboto"/>
              <a:sym typeface="Roboto"/>
            </a:endParaRPr>
          </a:p>
          <a:p>
            <a:pPr marR="0" lvl="0" algn="l" rtl="0">
              <a:lnSpc>
                <a:spcPct val="100000"/>
              </a:lnSpc>
              <a:spcBef>
                <a:spcPts val="0"/>
              </a:spcBef>
              <a:spcAft>
                <a:spcPts val="0"/>
              </a:spcAft>
              <a:buClr>
                <a:srgbClr val="002060"/>
              </a:buClr>
              <a:buSzPts val="1200"/>
            </a:pPr>
            <a:r>
              <a:rPr lang="en-US" b="1" i="0" u="none" strike="noStrike" cap="none">
                <a:solidFill>
                  <a:srgbClr val="002060"/>
                </a:solidFill>
                <a:latin typeface="Roboto"/>
                <a:ea typeface="Roboto"/>
                <a:cs typeface="Roboto"/>
                <a:sym typeface="Roboto"/>
              </a:rPr>
              <a:t>Foster Youth Independence (FYI)</a:t>
            </a:r>
            <a:endParaRPr lang="en-US" b="0" i="0" u="none" strike="noStrike" cap="none">
              <a:solidFill>
                <a:srgbClr val="002060"/>
              </a:solidFill>
              <a:latin typeface="Arial"/>
              <a:ea typeface="Arial"/>
              <a:cs typeface="Arial"/>
              <a:sym typeface="Arial"/>
            </a:endParaRPr>
          </a:p>
          <a:p>
            <a:pPr marL="285750" marR="0" lvl="0" indent="-285750" algn="l" rtl="0">
              <a:lnSpc>
                <a:spcPct val="100000"/>
              </a:lnSpc>
              <a:spcBef>
                <a:spcPts val="0"/>
              </a:spcBef>
              <a:spcAft>
                <a:spcPts val="0"/>
              </a:spcAft>
              <a:buClr>
                <a:srgbClr val="002060"/>
              </a:buClr>
              <a:buSzPts val="1200"/>
              <a:buFont typeface="Arial" panose="020B0604020202020204" pitchFamily="34" charset="0"/>
              <a:buChar char="•"/>
            </a:pPr>
            <a:r>
              <a:rPr lang="en-US" b="0" i="0" u="none" strike="noStrike" cap="none">
                <a:solidFill>
                  <a:srgbClr val="002060"/>
                </a:solidFill>
                <a:latin typeface="Roboto"/>
                <a:ea typeface="Roboto"/>
                <a:cs typeface="Roboto"/>
                <a:sym typeface="Roboto"/>
              </a:rPr>
              <a:t>Age 18-24</a:t>
            </a:r>
          </a:p>
          <a:p>
            <a:pPr marL="285750" marR="0" lvl="0" indent="-285750" algn="l" rtl="0">
              <a:lnSpc>
                <a:spcPct val="100000"/>
              </a:lnSpc>
              <a:spcBef>
                <a:spcPts val="0"/>
              </a:spcBef>
              <a:spcAft>
                <a:spcPts val="0"/>
              </a:spcAft>
              <a:buClr>
                <a:srgbClr val="002060"/>
              </a:buClr>
              <a:buSzPts val="1200"/>
              <a:buFont typeface="Arial" panose="020B0604020202020204" pitchFamily="34" charset="0"/>
              <a:buChar char="•"/>
            </a:pPr>
            <a:r>
              <a:rPr lang="en-US" b="0" i="0" u="none" strike="noStrike" cap="none">
                <a:solidFill>
                  <a:srgbClr val="002060"/>
                </a:solidFill>
                <a:latin typeface="Roboto"/>
                <a:ea typeface="Roboto"/>
                <a:cs typeface="Roboto"/>
                <a:sym typeface="Roboto"/>
              </a:rPr>
              <a:t>Homeless Category 1-4, At Risk of Homelessness</a:t>
            </a:r>
          </a:p>
          <a:p>
            <a:pPr marL="285750" marR="0" lvl="0" indent="-285750" algn="l" rtl="0">
              <a:lnSpc>
                <a:spcPct val="100000"/>
              </a:lnSpc>
              <a:spcBef>
                <a:spcPts val="0"/>
              </a:spcBef>
              <a:spcAft>
                <a:spcPts val="0"/>
              </a:spcAft>
              <a:buClr>
                <a:srgbClr val="002060"/>
              </a:buClr>
              <a:buSzPts val="1200"/>
              <a:buFont typeface="Arial" panose="020B0604020202020204" pitchFamily="34" charset="0"/>
              <a:buChar char="•"/>
            </a:pPr>
            <a:r>
              <a:rPr lang="en-US" b="0" i="0" u="none" strike="noStrike" cap="none">
                <a:solidFill>
                  <a:srgbClr val="002060"/>
                </a:solidFill>
                <a:latin typeface="Roboto"/>
                <a:ea typeface="Roboto"/>
                <a:cs typeface="Roboto"/>
                <a:sym typeface="Roboto"/>
              </a:rPr>
              <a:t>Entered the foster care system after the age of 16</a:t>
            </a:r>
            <a:endParaRPr lang="en-US" b="0" i="0" u="none" strike="noStrike" cap="none">
              <a:solidFill>
                <a:srgbClr val="002060"/>
              </a:solidFill>
              <a:latin typeface="Arial"/>
              <a:ea typeface="Arial"/>
              <a:cs typeface="Arial"/>
              <a:sym typeface="Arial"/>
            </a:endParaRPr>
          </a:p>
          <a:p>
            <a:pPr marL="285750" marR="0" lvl="0" indent="-285750" algn="l" rtl="0">
              <a:lnSpc>
                <a:spcPct val="100000"/>
              </a:lnSpc>
              <a:spcBef>
                <a:spcPts val="0"/>
              </a:spcBef>
              <a:spcAft>
                <a:spcPts val="0"/>
              </a:spcAft>
              <a:buClr>
                <a:srgbClr val="002060"/>
              </a:buClr>
              <a:buSzPts val="1200"/>
              <a:buFont typeface="Arial" panose="020B0604020202020204" pitchFamily="34" charset="0"/>
              <a:buChar char="•"/>
            </a:pPr>
            <a:r>
              <a:rPr lang="en-US" b="0" i="0" u="none" strike="noStrike" cap="none">
                <a:solidFill>
                  <a:srgbClr val="002060"/>
                </a:solidFill>
                <a:latin typeface="Roboto"/>
                <a:ea typeface="Roboto"/>
                <a:cs typeface="Roboto"/>
                <a:sym typeface="Roboto"/>
              </a:rPr>
              <a:t>Meet PH documentation (ID, Social Security Card, homeless certification)</a:t>
            </a:r>
            <a:endParaRPr lang="en-US" b="0" i="0" u="none" strike="noStrike" cap="none">
              <a:solidFill>
                <a:srgbClr val="002060"/>
              </a:solidFill>
              <a:latin typeface="Arial"/>
              <a:ea typeface="Arial"/>
              <a:cs typeface="Arial"/>
              <a:sym typeface="Arial"/>
            </a:endParaRPr>
          </a:p>
          <a:p>
            <a:pPr marL="285750" marR="0" lvl="0" indent="-285750" algn="l" rtl="0">
              <a:lnSpc>
                <a:spcPct val="100000"/>
              </a:lnSpc>
              <a:spcBef>
                <a:spcPts val="0"/>
              </a:spcBef>
              <a:spcAft>
                <a:spcPts val="0"/>
              </a:spcAft>
              <a:buClr>
                <a:srgbClr val="002060"/>
              </a:buClr>
              <a:buSzPts val="1200"/>
              <a:buFont typeface="Arial" panose="020B0604020202020204" pitchFamily="34" charset="0"/>
              <a:buChar char="•"/>
            </a:pPr>
            <a:r>
              <a:rPr lang="en-US" b="0" i="0" u="none" strike="noStrike" cap="none">
                <a:solidFill>
                  <a:srgbClr val="002060"/>
                </a:solidFill>
                <a:latin typeface="Roboto"/>
                <a:ea typeface="Roboto"/>
                <a:cs typeface="Roboto"/>
                <a:sym typeface="Roboto"/>
              </a:rPr>
              <a:t>Limited 3-year program</a:t>
            </a:r>
            <a:endParaRPr lang="en-US" b="0" i="0" u="none" strike="noStrike" cap="none">
              <a:solidFill>
                <a:srgbClr val="002060"/>
              </a:solidFill>
              <a:latin typeface="Arial"/>
              <a:ea typeface="Arial"/>
              <a:cs typeface="Arial"/>
              <a:sym typeface="Arial"/>
            </a:endParaRPr>
          </a:p>
        </p:txBody>
      </p:sp>
      <p:sp>
        <p:nvSpPr>
          <p:cNvPr id="189" name="Google Shape;189;p30"/>
          <p:cNvSpPr txBox="1">
            <a:spLocks noGrp="1"/>
          </p:cNvSpPr>
          <p:nvPr>
            <p:ph type="title"/>
          </p:nvPr>
        </p:nvSpPr>
        <p:spPr>
          <a:xfrm>
            <a:off x="542593" y="876090"/>
            <a:ext cx="3414611" cy="356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592"/>
              <a:buNone/>
            </a:pPr>
            <a:r>
              <a:rPr lang="en-US" sz="2240">
                <a:latin typeface="+mj-lt"/>
              </a:rPr>
              <a:t>SHRA voucher program</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9"/>
          <p:cNvSpPr txBox="1">
            <a:spLocks noGrp="1"/>
          </p:cNvSpPr>
          <p:nvPr>
            <p:ph type="title"/>
          </p:nvPr>
        </p:nvSpPr>
        <p:spPr>
          <a:xfrm>
            <a:off x="460950" y="289546"/>
            <a:ext cx="8222100" cy="7677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3200"/>
              <a:buNone/>
            </a:pPr>
            <a:r>
              <a:rPr lang="en-US">
                <a:latin typeface="Oswald" panose="00000500000000000000" pitchFamily="2" charset="0"/>
              </a:rPr>
              <a:t>Rapid Rehousing (RRH)</a:t>
            </a:r>
          </a:p>
        </p:txBody>
      </p:sp>
      <p:sp>
        <p:nvSpPr>
          <p:cNvPr id="195" name="Google Shape;195;p29"/>
          <p:cNvSpPr txBox="1">
            <a:spLocks noGrp="1"/>
          </p:cNvSpPr>
          <p:nvPr>
            <p:ph type="body" idx="1"/>
          </p:nvPr>
        </p:nvSpPr>
        <p:spPr>
          <a:xfrm>
            <a:off x="494551" y="1413749"/>
            <a:ext cx="3802800" cy="2710200"/>
          </a:xfrm>
          <a:prstGeom prst="rect">
            <a:avLst/>
          </a:prstGeom>
          <a:solidFill>
            <a:schemeClr val="tx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400"/>
              <a:buNone/>
            </a:pPr>
            <a:r>
              <a:rPr lang="en-US">
                <a:solidFill>
                  <a:srgbClr val="002060"/>
                </a:solidFill>
                <a:uFill>
                  <a:noFill/>
                </a:uFill>
                <a:latin typeface="+mj-lt"/>
                <a:hlinkClick r:id="rId3">
                  <a:extLst>
                    <a:ext uri="{A12FA001-AC4F-418D-AE19-62706E023703}">
                      <ahyp:hlinkClr xmlns:ahyp="http://schemas.microsoft.com/office/drawing/2018/hyperlinkcolor" val="tx"/>
                    </a:ext>
                  </a:extLst>
                </a:hlinkClick>
              </a:rPr>
              <a:t>Rapid Rehousing (RRH)</a:t>
            </a:r>
            <a:r>
              <a:rPr lang="en-US">
                <a:solidFill>
                  <a:srgbClr val="002060"/>
                </a:solidFill>
                <a:latin typeface="+mj-lt"/>
              </a:rPr>
              <a:t> provides short-term (up to three months) and medium-term (4-24 months) tenant-based </a:t>
            </a:r>
            <a:r>
              <a:rPr lang="en-US">
                <a:solidFill>
                  <a:srgbClr val="002060"/>
                </a:solidFill>
                <a:uFill>
                  <a:noFill/>
                </a:uFill>
                <a:latin typeface="+mj-lt"/>
                <a:hlinkClick r:id="rId4">
                  <a:extLst>
                    <a:ext uri="{A12FA001-AC4F-418D-AE19-62706E023703}">
                      <ahyp:hlinkClr xmlns:ahyp="http://schemas.microsoft.com/office/drawing/2018/hyperlinkcolor" val="tx"/>
                    </a:ext>
                  </a:extLst>
                </a:hlinkClick>
              </a:rPr>
              <a:t>rental assistance</a:t>
            </a:r>
            <a:r>
              <a:rPr lang="en-US">
                <a:solidFill>
                  <a:srgbClr val="002060"/>
                </a:solidFill>
                <a:latin typeface="+mj-lt"/>
              </a:rPr>
              <a:t> and supportive services to households experiencing homelessness. Length of assistance is based upon need and evaluated on a month to month basis. </a:t>
            </a:r>
          </a:p>
          <a:p>
            <a:pPr marL="0" lvl="0" indent="0" algn="l" rtl="0">
              <a:lnSpc>
                <a:spcPct val="115000"/>
              </a:lnSpc>
              <a:spcBef>
                <a:spcPts val="1200"/>
              </a:spcBef>
              <a:spcAft>
                <a:spcPts val="0"/>
              </a:spcAft>
              <a:buSzPts val="1400"/>
              <a:buNone/>
            </a:pPr>
            <a:r>
              <a:rPr lang="en-US">
                <a:solidFill>
                  <a:srgbClr val="002060"/>
                </a:solidFill>
                <a:latin typeface="+mj-lt"/>
              </a:rPr>
              <a:t>Eligibility Requirements:</a:t>
            </a:r>
          </a:p>
          <a:p>
            <a:pPr marL="431800" lvl="0" indent="-285750" algn="l" rtl="0">
              <a:lnSpc>
                <a:spcPct val="115000"/>
              </a:lnSpc>
              <a:spcBef>
                <a:spcPts val="1200"/>
              </a:spcBef>
              <a:spcAft>
                <a:spcPts val="0"/>
              </a:spcAft>
              <a:buClr>
                <a:srgbClr val="002060"/>
              </a:buClr>
              <a:buSzPts val="1300"/>
              <a:buFont typeface="Wingdings" panose="05000000000000000000" pitchFamily="2" charset="2"/>
              <a:buChar char="q"/>
            </a:pPr>
            <a:r>
              <a:rPr lang="en-US">
                <a:solidFill>
                  <a:srgbClr val="002060"/>
                </a:solidFill>
                <a:latin typeface="+mj-lt"/>
              </a:rPr>
              <a:t>Category 1 or 4 Homeless</a:t>
            </a:r>
          </a:p>
        </p:txBody>
      </p:sp>
      <p:sp>
        <p:nvSpPr>
          <p:cNvPr id="196" name="Google Shape;196;p29"/>
          <p:cNvSpPr txBox="1">
            <a:spLocks noGrp="1"/>
          </p:cNvSpPr>
          <p:nvPr>
            <p:ph type="body" idx="2"/>
          </p:nvPr>
        </p:nvSpPr>
        <p:spPr>
          <a:xfrm>
            <a:off x="4782482" y="1413749"/>
            <a:ext cx="3999900" cy="2945980"/>
          </a:xfrm>
          <a:prstGeom prst="rect">
            <a:avLst/>
          </a:prstGeom>
          <a:solidFill>
            <a:schemeClr val="tx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spcFirstLastPara="1" wrap="square" lIns="91425" tIns="91425" rIns="91425" bIns="91425" anchor="t" anchorCtr="0">
            <a:noAutofit/>
          </a:bodyPr>
          <a:lstStyle/>
          <a:p>
            <a:pPr marL="0" lvl="0" indent="0" algn="l" rtl="0">
              <a:lnSpc>
                <a:spcPct val="115000"/>
              </a:lnSpc>
              <a:spcBef>
                <a:spcPts val="0"/>
              </a:spcBef>
              <a:spcAft>
                <a:spcPts val="0"/>
              </a:spcAft>
              <a:buClr>
                <a:srgbClr val="002060"/>
              </a:buClr>
              <a:buSzPts val="1637"/>
              <a:buNone/>
            </a:pPr>
            <a:r>
              <a:rPr lang="en-US">
                <a:solidFill>
                  <a:srgbClr val="002060"/>
                </a:solidFill>
                <a:latin typeface="+mj-lt"/>
              </a:rPr>
              <a:t>What is needed for a </a:t>
            </a:r>
            <a:r>
              <a:rPr lang="en-US" b="1">
                <a:solidFill>
                  <a:srgbClr val="002060"/>
                </a:solidFill>
                <a:latin typeface="+mj-lt"/>
              </a:rPr>
              <a:t>potential </a:t>
            </a:r>
            <a:r>
              <a:rPr lang="en-US">
                <a:solidFill>
                  <a:srgbClr val="002060"/>
                </a:solidFill>
                <a:latin typeface="+mj-lt"/>
              </a:rPr>
              <a:t>referral? </a:t>
            </a:r>
          </a:p>
          <a:p>
            <a:pPr marL="475024" lvl="0" indent="-342900" algn="l" rtl="0">
              <a:lnSpc>
                <a:spcPct val="115000"/>
              </a:lnSpc>
              <a:spcBef>
                <a:spcPts val="1200"/>
              </a:spcBef>
              <a:spcAft>
                <a:spcPts val="0"/>
              </a:spcAft>
              <a:buClr>
                <a:srgbClr val="002060"/>
              </a:buClr>
              <a:buSzPts val="1519"/>
              <a:buFont typeface="+mj-lt"/>
              <a:buAutoNum type="arabicPeriod"/>
            </a:pPr>
            <a:r>
              <a:rPr lang="en-US">
                <a:solidFill>
                  <a:srgbClr val="002060"/>
                </a:solidFill>
                <a:latin typeface="+mj-lt"/>
              </a:rPr>
              <a:t>VI-SPDAT V2 Assessment</a:t>
            </a:r>
          </a:p>
          <a:p>
            <a:pPr marL="475024" lvl="0" indent="-342900" algn="l" rtl="0">
              <a:lnSpc>
                <a:spcPct val="115000"/>
              </a:lnSpc>
              <a:spcBef>
                <a:spcPts val="0"/>
              </a:spcBef>
              <a:spcAft>
                <a:spcPts val="0"/>
              </a:spcAft>
              <a:buClr>
                <a:srgbClr val="002060"/>
              </a:buClr>
              <a:buSzPts val="1519"/>
              <a:buFont typeface="+mj-lt"/>
              <a:buAutoNum type="arabicPeriod"/>
            </a:pPr>
            <a:r>
              <a:rPr lang="en-US">
                <a:solidFill>
                  <a:srgbClr val="002060"/>
                </a:solidFill>
                <a:latin typeface="+mj-lt"/>
              </a:rPr>
              <a:t>Homeless Certification</a:t>
            </a:r>
          </a:p>
          <a:p>
            <a:pPr marL="475024" lvl="0" indent="-342900" algn="l" rtl="0">
              <a:lnSpc>
                <a:spcPct val="115000"/>
              </a:lnSpc>
              <a:spcBef>
                <a:spcPts val="0"/>
              </a:spcBef>
              <a:spcAft>
                <a:spcPts val="0"/>
              </a:spcAft>
              <a:buClr>
                <a:srgbClr val="002060"/>
              </a:buClr>
              <a:buSzPts val="1519"/>
              <a:buFont typeface="+mj-lt"/>
              <a:buAutoNum type="arabicPeriod"/>
            </a:pPr>
            <a:r>
              <a:rPr lang="en-US">
                <a:solidFill>
                  <a:srgbClr val="002060"/>
                </a:solidFill>
                <a:latin typeface="+mj-lt"/>
              </a:rPr>
              <a:t>Social Security Card*</a:t>
            </a:r>
          </a:p>
          <a:p>
            <a:pPr marL="475024" lvl="0" indent="-342900" algn="l" rtl="0">
              <a:lnSpc>
                <a:spcPct val="115000"/>
              </a:lnSpc>
              <a:spcBef>
                <a:spcPts val="0"/>
              </a:spcBef>
              <a:spcAft>
                <a:spcPts val="0"/>
              </a:spcAft>
              <a:buClr>
                <a:srgbClr val="002060"/>
              </a:buClr>
              <a:buSzPts val="1519"/>
              <a:buFont typeface="+mj-lt"/>
              <a:buAutoNum type="arabicPeriod"/>
            </a:pPr>
            <a:r>
              <a:rPr lang="en-US">
                <a:solidFill>
                  <a:srgbClr val="002060"/>
                </a:solidFill>
                <a:latin typeface="+mj-lt"/>
              </a:rPr>
              <a:t>Valid ID*</a:t>
            </a:r>
          </a:p>
          <a:p>
            <a:pPr marL="475024" lvl="0" indent="-342900" algn="l" rtl="0">
              <a:lnSpc>
                <a:spcPct val="115000"/>
              </a:lnSpc>
              <a:spcBef>
                <a:spcPts val="0"/>
              </a:spcBef>
              <a:spcAft>
                <a:spcPts val="0"/>
              </a:spcAft>
              <a:buClr>
                <a:srgbClr val="002060"/>
              </a:buClr>
              <a:buSzPts val="1519"/>
              <a:buFont typeface="+mj-lt"/>
              <a:buAutoNum type="arabicPeriod"/>
            </a:pPr>
            <a:r>
              <a:rPr lang="en-US">
                <a:solidFill>
                  <a:srgbClr val="002060"/>
                </a:solidFill>
                <a:latin typeface="+mj-lt"/>
              </a:rPr>
              <a:t>Birth Certificate *</a:t>
            </a:r>
          </a:p>
          <a:p>
            <a:pPr marL="589324" lvl="1" indent="0" algn="l" rtl="0">
              <a:lnSpc>
                <a:spcPct val="115000"/>
              </a:lnSpc>
              <a:spcBef>
                <a:spcPts val="0"/>
              </a:spcBef>
              <a:spcAft>
                <a:spcPts val="0"/>
              </a:spcAft>
              <a:buClr>
                <a:srgbClr val="002060"/>
              </a:buClr>
              <a:buSzPts val="1519"/>
              <a:buNone/>
            </a:pPr>
            <a:r>
              <a:rPr lang="en-US" sz="1400">
                <a:solidFill>
                  <a:srgbClr val="002060"/>
                </a:solidFill>
                <a:latin typeface="+mj-lt"/>
              </a:rPr>
              <a:t>*Only needed for minor household members (under 18 y.o)</a:t>
            </a:r>
          </a:p>
          <a:p>
            <a:pPr marL="0" lvl="0" indent="0" algn="l" rtl="0">
              <a:lnSpc>
                <a:spcPct val="115000"/>
              </a:lnSpc>
              <a:spcBef>
                <a:spcPts val="1200"/>
              </a:spcBef>
              <a:spcAft>
                <a:spcPts val="1200"/>
              </a:spcAft>
              <a:buClr>
                <a:srgbClr val="002060"/>
              </a:buClr>
              <a:buSzPts val="1637"/>
              <a:buNone/>
            </a:pPr>
            <a:r>
              <a:rPr lang="en-US">
                <a:solidFill>
                  <a:srgbClr val="002060"/>
                </a:solidFill>
                <a:latin typeface="+mj-lt"/>
              </a:rPr>
              <a:t>* Some RRH programs work with clients to obtain these documents after referral</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g2c23d225bc0_0_15"/>
          <p:cNvSpPr txBox="1">
            <a:spLocks noGrp="1"/>
          </p:cNvSpPr>
          <p:nvPr>
            <p:ph type="title"/>
          </p:nvPr>
        </p:nvSpPr>
        <p:spPr>
          <a:xfrm>
            <a:off x="450000" y="2571750"/>
            <a:ext cx="2605200" cy="767700"/>
          </a:xfrm>
          <a:prstGeom prst="rect">
            <a:avLst/>
          </a:prstGeom>
        </p:spPr>
        <p:txBody>
          <a:bodyPr spcFirstLastPara="1" wrap="square" lIns="91425" tIns="91425" rIns="91425" bIns="91425" anchor="b" anchorCtr="0">
            <a:noAutofit/>
          </a:bodyPr>
          <a:lstStyle/>
          <a:p>
            <a:r>
              <a:rPr lang="en" sz="4400">
                <a:latin typeface="Oswald" panose="00000500000000000000" pitchFamily="2" charset="0"/>
              </a:rPr>
              <a:t>Confirm Client Interest </a:t>
            </a:r>
          </a:p>
        </p:txBody>
      </p:sp>
      <p:sp>
        <p:nvSpPr>
          <p:cNvPr id="445" name="Google Shape;445;g2c23d225bc0_0_15"/>
          <p:cNvSpPr txBox="1">
            <a:spLocks noGrp="1"/>
          </p:cNvSpPr>
          <p:nvPr>
            <p:ph type="body" idx="1"/>
          </p:nvPr>
        </p:nvSpPr>
        <p:spPr>
          <a:xfrm>
            <a:off x="3576600" y="930300"/>
            <a:ext cx="5117400" cy="2546915"/>
          </a:xfrm>
          <a:prstGeom prst="rect">
            <a:avLst/>
          </a:prstGeom>
        </p:spPr>
        <p:txBody>
          <a:bodyPr spcFirstLastPara="1" wrap="square" lIns="91425" tIns="91425" rIns="91425" bIns="91425" anchor="t" anchorCtr="0">
            <a:noAutofit/>
          </a:bodyPr>
          <a:lstStyle/>
          <a:p>
            <a:pPr>
              <a:lnSpc>
                <a:spcPct val="114999"/>
              </a:lnSpc>
            </a:pPr>
            <a:r>
              <a:rPr lang="en-US">
                <a:latin typeface="+mj-lt"/>
              </a:rPr>
              <a:t>The SSF referral team will send an email to the client’s provider containing general information, program requirements, and an inquiry about their interest in the unit.</a:t>
            </a:r>
          </a:p>
          <a:p>
            <a:pPr>
              <a:lnSpc>
                <a:spcPct val="114999"/>
              </a:lnSpc>
            </a:pPr>
            <a:endParaRPr lang="en-US">
              <a:latin typeface="+mj-lt"/>
            </a:endParaRPr>
          </a:p>
          <a:p>
            <a:pPr>
              <a:lnSpc>
                <a:spcPct val="114999"/>
              </a:lnSpc>
            </a:pPr>
            <a:endParaRPr lang="en-US">
              <a:latin typeface="+mj-lt"/>
            </a:endParaRPr>
          </a:p>
          <a:p>
            <a:pPr>
              <a:lnSpc>
                <a:spcPct val="114999"/>
              </a:lnSpc>
            </a:pPr>
            <a:r>
              <a:rPr lang="en-US">
                <a:latin typeface="+mj-lt"/>
              </a:rPr>
              <a:t>Providers have 3 days to respond to the interest letter; otherwise, the referral team will proceed with the next eligible client.</a:t>
            </a:r>
          </a:p>
          <a:p>
            <a:pPr marL="0" indent="0">
              <a:lnSpc>
                <a:spcPct val="114999"/>
              </a:lnSpc>
            </a:pPr>
            <a:endParaRPr lang="en-US">
              <a:latin typeface="+mj-lt"/>
            </a:endParaRPr>
          </a:p>
          <a:p>
            <a:pPr marL="0" lvl="0" indent="0" algn="l" rtl="0">
              <a:spcBef>
                <a:spcPts val="0"/>
              </a:spcBef>
              <a:spcAft>
                <a:spcPts val="0"/>
              </a:spcAft>
              <a:buNone/>
            </a:pPr>
            <a:endParaRPr lang="en-US" b="1">
              <a:latin typeface="+mj-lt"/>
            </a:endParaRPr>
          </a:p>
          <a:p>
            <a:pPr marL="0" lvl="0" indent="0" algn="l" rtl="0">
              <a:spcBef>
                <a:spcPts val="0"/>
              </a:spcBef>
              <a:spcAft>
                <a:spcPts val="0"/>
              </a:spcAft>
              <a:buNone/>
            </a:pPr>
            <a:endParaRPr lang="en-US" b="1">
              <a:latin typeface="+mj-lt"/>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g2c23d225bc0_0_20"/>
          <p:cNvSpPr txBox="1">
            <a:spLocks noGrp="1"/>
          </p:cNvSpPr>
          <p:nvPr>
            <p:ph type="title"/>
          </p:nvPr>
        </p:nvSpPr>
        <p:spPr>
          <a:xfrm>
            <a:off x="339115" y="2793680"/>
            <a:ext cx="2575500" cy="767700"/>
          </a:xfrm>
          <a:prstGeom prst="rect">
            <a:avLst/>
          </a:prstGeom>
        </p:spPr>
        <p:txBody>
          <a:bodyPr spcFirstLastPara="1" wrap="square" lIns="91425" tIns="91425" rIns="91425" bIns="91425" anchor="b" anchorCtr="0">
            <a:noAutofit/>
          </a:bodyPr>
          <a:lstStyle/>
          <a:p>
            <a:r>
              <a:rPr lang="en" sz="3800">
                <a:latin typeface="Oswald" panose="00000500000000000000" pitchFamily="2" charset="0"/>
              </a:rPr>
              <a:t>Confirm Client</a:t>
            </a:r>
            <a:br>
              <a:rPr lang="en" sz="3800">
                <a:latin typeface="Oswald" panose="00000500000000000000" pitchFamily="2" charset="0"/>
              </a:rPr>
            </a:br>
            <a:r>
              <a:rPr lang="en" sz="3800">
                <a:latin typeface="Oswald" panose="00000500000000000000" pitchFamily="2" charset="0"/>
              </a:rPr>
              <a:t>Interest</a:t>
            </a:r>
          </a:p>
        </p:txBody>
      </p:sp>
      <p:sp>
        <p:nvSpPr>
          <p:cNvPr id="451" name="Google Shape;451;g2c23d225bc0_0_20"/>
          <p:cNvSpPr txBox="1">
            <a:spLocks noGrp="1"/>
          </p:cNvSpPr>
          <p:nvPr>
            <p:ph type="body" idx="1"/>
          </p:nvPr>
        </p:nvSpPr>
        <p:spPr>
          <a:xfrm>
            <a:off x="3626525" y="850425"/>
            <a:ext cx="5117400" cy="3443882"/>
          </a:xfrm>
          <a:prstGeom prst="rect">
            <a:avLst/>
          </a:prstGeom>
        </p:spPr>
        <p:txBody>
          <a:bodyPr spcFirstLastPara="1" wrap="square" lIns="91425" tIns="91425" rIns="91425" bIns="91425" anchor="t" anchorCtr="0">
            <a:noAutofit/>
          </a:bodyPr>
          <a:lstStyle/>
          <a:p>
            <a:pPr>
              <a:lnSpc>
                <a:spcPct val="114999"/>
              </a:lnSpc>
            </a:pPr>
            <a:r>
              <a:rPr lang="en-US">
                <a:latin typeface="+mj-lt"/>
              </a:rPr>
              <a:t>If the client </a:t>
            </a:r>
            <a:r>
              <a:rPr lang="en-US" b="1">
                <a:latin typeface="+mj-lt"/>
              </a:rPr>
              <a:t>accepts</a:t>
            </a:r>
            <a:r>
              <a:rPr lang="en-US">
                <a:latin typeface="+mj-lt"/>
              </a:rPr>
              <a:t>, the SSF referral team will process the referral in HMIS and send an email confirmation to both the provider and the Housing Program.</a:t>
            </a:r>
          </a:p>
          <a:p>
            <a:pPr>
              <a:lnSpc>
                <a:spcPct val="114999"/>
              </a:lnSpc>
            </a:pPr>
            <a:endParaRPr lang="en-US">
              <a:latin typeface="+mj-lt"/>
            </a:endParaRPr>
          </a:p>
          <a:p>
            <a:pPr>
              <a:lnSpc>
                <a:spcPct val="114999"/>
              </a:lnSpc>
            </a:pPr>
            <a:r>
              <a:rPr lang="en-US">
                <a:latin typeface="+mj-lt"/>
              </a:rPr>
              <a:t>If the client</a:t>
            </a:r>
            <a:r>
              <a:rPr lang="en-US" b="1">
                <a:latin typeface="+mj-lt"/>
              </a:rPr>
              <a:t> declines</a:t>
            </a:r>
            <a:r>
              <a:rPr lang="en-US">
                <a:latin typeface="+mj-lt"/>
              </a:rPr>
              <a:t>, the SSF referral team will move forward to the next eligible client. </a:t>
            </a:r>
          </a:p>
          <a:p>
            <a:pPr>
              <a:lnSpc>
                <a:spcPct val="114999"/>
              </a:lnSpc>
            </a:pPr>
            <a:endParaRPr lang="en-US">
              <a:latin typeface="+mj-lt"/>
            </a:endParaRPr>
          </a:p>
          <a:p>
            <a:pPr>
              <a:lnSpc>
                <a:spcPct val="114999"/>
              </a:lnSpc>
            </a:pPr>
            <a:r>
              <a:rPr lang="en-US">
                <a:latin typeface="+mj-lt"/>
              </a:rPr>
              <a:t>This decline does not affect the client's eligibility to receive another housing referral.</a:t>
            </a:r>
          </a:p>
          <a:p>
            <a:pPr marL="0" indent="0">
              <a:lnSpc>
                <a:spcPct val="114999"/>
              </a:lnSpc>
            </a:pPr>
            <a:endParaRPr lang="en-US">
              <a:latin typeface="+mj-lt"/>
            </a:endParaRPr>
          </a:p>
          <a:p>
            <a:pPr marL="0" lvl="0" indent="0" algn="l" rtl="0">
              <a:spcBef>
                <a:spcPts val="0"/>
              </a:spcBef>
              <a:spcAft>
                <a:spcPts val="0"/>
              </a:spcAft>
              <a:buNone/>
            </a:pPr>
            <a:endParaRPr lang="en-US" b="1">
              <a:latin typeface="+mj-lt"/>
            </a:endParaRPr>
          </a:p>
          <a:p>
            <a:pPr marL="0" lvl="0" indent="0" algn="l" rtl="0">
              <a:spcBef>
                <a:spcPts val="0"/>
              </a:spcBef>
              <a:spcAft>
                <a:spcPts val="0"/>
              </a:spcAft>
              <a:buNone/>
            </a:pPr>
            <a:endParaRPr lang="en-US" b="1">
              <a:latin typeface="+mj-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bg1">
                <a:lumMod val="85000"/>
              </a:schemeClr>
            </a:gs>
            <a:gs pos="2000">
              <a:schemeClr val="accent1">
                <a:lumMod val="40000"/>
                <a:lumOff val="60000"/>
              </a:schemeClr>
            </a:gs>
            <a:gs pos="28000">
              <a:srgbClr val="002060"/>
            </a:gs>
            <a:gs pos="96000">
              <a:srgbClr val="002060"/>
            </a:gs>
          </a:gsLst>
          <a:lin ang="2700000" scaled="1"/>
          <a:tileRect/>
        </a:gra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2C564BC-A501-D91C-24FC-F79AF44FD062}"/>
              </a:ext>
            </a:extLst>
          </p:cNvPr>
          <p:cNvSpPr/>
          <p:nvPr/>
        </p:nvSpPr>
        <p:spPr>
          <a:xfrm>
            <a:off x="610237" y="2162302"/>
            <a:ext cx="3602000" cy="1452078"/>
          </a:xfrm>
          <a:prstGeom prst="rect">
            <a:avLst/>
          </a:prstGeom>
          <a:solidFill>
            <a:srgbClr val="002060"/>
          </a:solidFill>
          <a:ln>
            <a:noFill/>
          </a:ln>
          <a:effectLst>
            <a:glow rad="635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defTabSz="685800">
              <a:lnSpc>
                <a:spcPts val="2506"/>
              </a:lnSpc>
            </a:pPr>
            <a:endParaRPr lang="en-US" sz="1400">
              <a:solidFill>
                <a:prstClr val="white"/>
              </a:solidFill>
              <a:latin typeface="Arial" panose="020B0604020202020204" pitchFamily="34" charset="0"/>
              <a:cs typeface="Arial" panose="020B0604020202020204" pitchFamily="34" charset="0"/>
            </a:endParaRPr>
          </a:p>
          <a:p>
            <a:pPr algn="ctr" defTabSz="685800">
              <a:lnSpc>
                <a:spcPts val="2506"/>
              </a:lnSpc>
            </a:pPr>
            <a:r>
              <a:rPr lang="en-US" sz="1400">
                <a:solidFill>
                  <a:prstClr val="white"/>
                </a:solidFill>
                <a:latin typeface="Arial" panose="020B0604020202020204" pitchFamily="34" charset="0"/>
                <a:cs typeface="Arial" panose="020B0604020202020204" pitchFamily="34" charset="0"/>
              </a:rPr>
              <a:t>An equitable community where everyone </a:t>
            </a:r>
            <a:br>
              <a:rPr lang="en-US" sz="1400">
                <a:solidFill>
                  <a:prstClr val="white"/>
                </a:solidFill>
                <a:latin typeface="Arial" panose="020B0604020202020204" pitchFamily="34" charset="0"/>
                <a:cs typeface="Arial" panose="020B0604020202020204" pitchFamily="34" charset="0"/>
              </a:rPr>
            </a:br>
            <a:r>
              <a:rPr lang="en-US" sz="1400">
                <a:solidFill>
                  <a:prstClr val="white"/>
                </a:solidFill>
                <a:latin typeface="Arial" panose="020B0604020202020204" pitchFamily="34" charset="0"/>
                <a:cs typeface="Arial" panose="020B0604020202020204" pitchFamily="34" charset="0"/>
              </a:rPr>
              <a:t>has a safe place to call home.</a:t>
            </a:r>
          </a:p>
        </p:txBody>
      </p:sp>
      <p:sp>
        <p:nvSpPr>
          <p:cNvPr id="8" name="TextBox 8"/>
          <p:cNvSpPr txBox="1"/>
          <p:nvPr/>
        </p:nvSpPr>
        <p:spPr>
          <a:xfrm>
            <a:off x="4569620" y="2517459"/>
            <a:ext cx="4763" cy="90089"/>
          </a:xfrm>
          <a:prstGeom prst="rect">
            <a:avLst/>
          </a:prstGeom>
        </p:spPr>
        <p:txBody>
          <a:bodyPr wrap="square" lIns="0" tIns="0" rIns="0" bIns="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defTabSz="685800">
              <a:lnSpc>
                <a:spcPts val="840"/>
              </a:lnSpc>
            </a:pPr>
            <a:endParaRPr sz="450"/>
          </a:p>
        </p:txBody>
      </p:sp>
      <p:sp>
        <p:nvSpPr>
          <p:cNvPr id="9" name="TextBox 9"/>
          <p:cNvSpPr txBox="1"/>
          <p:nvPr/>
        </p:nvSpPr>
        <p:spPr>
          <a:xfrm>
            <a:off x="4569620" y="2597469"/>
            <a:ext cx="4763" cy="138179"/>
          </a:xfrm>
          <a:prstGeom prst="rect">
            <a:avLst/>
          </a:prstGeom>
        </p:spPr>
        <p:txBody>
          <a:bodyPr wrap="square" lIns="0" tIns="0" rIns="0" bIns="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defTabSz="685800">
              <a:lnSpc>
                <a:spcPts val="1260"/>
              </a:lnSpc>
            </a:pPr>
            <a:endParaRPr sz="450"/>
          </a:p>
        </p:txBody>
      </p:sp>
      <p:sp>
        <p:nvSpPr>
          <p:cNvPr id="3" name="TextBox 2">
            <a:extLst>
              <a:ext uri="{FF2B5EF4-FFF2-40B4-BE49-F238E27FC236}">
                <a16:creationId xmlns:a16="http://schemas.microsoft.com/office/drawing/2014/main" id="{B5750566-F673-3CB8-40B7-6C11F89AF5A1}"/>
              </a:ext>
            </a:extLst>
          </p:cNvPr>
          <p:cNvSpPr txBox="1"/>
          <p:nvPr/>
        </p:nvSpPr>
        <p:spPr>
          <a:xfrm>
            <a:off x="417095" y="842198"/>
            <a:ext cx="8125326" cy="589841"/>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defTabSz="685800">
              <a:lnSpc>
                <a:spcPts val="3840"/>
              </a:lnSpc>
            </a:pPr>
            <a:r>
              <a:rPr lang="en-US" sz="4400">
                <a:solidFill>
                  <a:prstClr val="white"/>
                </a:solidFill>
                <a:latin typeface="Oswald"/>
              </a:rPr>
              <a:t>Who is Sacramento Steps Forward?</a:t>
            </a:r>
          </a:p>
        </p:txBody>
      </p:sp>
      <p:sp>
        <p:nvSpPr>
          <p:cNvPr id="13" name="Rectangle 12">
            <a:extLst>
              <a:ext uri="{FF2B5EF4-FFF2-40B4-BE49-F238E27FC236}">
                <a16:creationId xmlns:a16="http://schemas.microsoft.com/office/drawing/2014/main" id="{8DFF4C68-D663-C1C7-6898-CE9AB2A9D7D5}"/>
              </a:ext>
            </a:extLst>
          </p:cNvPr>
          <p:cNvSpPr/>
          <p:nvPr/>
        </p:nvSpPr>
        <p:spPr>
          <a:xfrm>
            <a:off x="4569619" y="2162302"/>
            <a:ext cx="4026186" cy="1452078"/>
          </a:xfrm>
          <a:prstGeom prst="rect">
            <a:avLst/>
          </a:prstGeom>
          <a:solidFill>
            <a:srgbClr val="002060"/>
          </a:solidFill>
          <a:ln>
            <a:noFill/>
          </a:ln>
          <a:effectLst>
            <a:glow rad="635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defTabSz="685800"/>
            <a:endParaRPr lang="en-US" sz="450"/>
          </a:p>
        </p:txBody>
      </p:sp>
      <p:sp>
        <p:nvSpPr>
          <p:cNvPr id="15" name="TextBox 14">
            <a:extLst>
              <a:ext uri="{FF2B5EF4-FFF2-40B4-BE49-F238E27FC236}">
                <a16:creationId xmlns:a16="http://schemas.microsoft.com/office/drawing/2014/main" id="{BA5BDD6A-0133-CC51-0897-FE8D1A9E5CE4}"/>
              </a:ext>
            </a:extLst>
          </p:cNvPr>
          <p:cNvSpPr txBox="1"/>
          <p:nvPr/>
        </p:nvSpPr>
        <p:spPr>
          <a:xfrm>
            <a:off x="1670565" y="2264348"/>
            <a:ext cx="1484026" cy="461665"/>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defTabSz="685800"/>
            <a:r>
              <a:rPr lang="en-US" sz="2400">
                <a:solidFill>
                  <a:prstClr val="white"/>
                </a:solidFill>
                <a:latin typeface="Oswald Bold"/>
              </a:rPr>
              <a:t>Vision</a:t>
            </a:r>
            <a:endParaRPr lang="en-US" sz="2400">
              <a:solidFill>
                <a:prstClr val="white"/>
              </a:solidFill>
            </a:endParaRPr>
          </a:p>
        </p:txBody>
      </p:sp>
      <p:sp>
        <p:nvSpPr>
          <p:cNvPr id="16" name="TextBox 15">
            <a:extLst>
              <a:ext uri="{FF2B5EF4-FFF2-40B4-BE49-F238E27FC236}">
                <a16:creationId xmlns:a16="http://schemas.microsoft.com/office/drawing/2014/main" id="{CC3BE8B0-2316-4383-D8E3-35EAC4D16719}"/>
              </a:ext>
            </a:extLst>
          </p:cNvPr>
          <p:cNvSpPr txBox="1"/>
          <p:nvPr/>
        </p:nvSpPr>
        <p:spPr>
          <a:xfrm>
            <a:off x="5840699" y="2264349"/>
            <a:ext cx="1484026" cy="461665"/>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defTabSz="685800"/>
            <a:r>
              <a:rPr lang="en-US" sz="2400">
                <a:solidFill>
                  <a:prstClr val="white"/>
                </a:solidFill>
                <a:latin typeface="Oswald Bold"/>
              </a:rPr>
              <a:t>Mission</a:t>
            </a:r>
            <a:endParaRPr lang="en-US" sz="2400">
              <a:solidFill>
                <a:prstClr val="white"/>
              </a:solidFill>
            </a:endParaRPr>
          </a:p>
        </p:txBody>
      </p:sp>
      <p:sp>
        <p:nvSpPr>
          <p:cNvPr id="18" name="TextBox 17">
            <a:extLst>
              <a:ext uri="{FF2B5EF4-FFF2-40B4-BE49-F238E27FC236}">
                <a16:creationId xmlns:a16="http://schemas.microsoft.com/office/drawing/2014/main" id="{8FB837BE-2313-D4B6-1C8B-96478BC71B87}"/>
              </a:ext>
            </a:extLst>
          </p:cNvPr>
          <p:cNvSpPr txBox="1"/>
          <p:nvPr/>
        </p:nvSpPr>
        <p:spPr>
          <a:xfrm>
            <a:off x="4616335" y="2750948"/>
            <a:ext cx="3932755" cy="838499"/>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defTabSz="685800">
              <a:lnSpc>
                <a:spcPts val="1960"/>
              </a:lnSpc>
            </a:pPr>
            <a:r>
              <a:rPr lang="en-US" sz="1400">
                <a:solidFill>
                  <a:prstClr val="white"/>
                </a:solidFill>
                <a:latin typeface="Arial" panose="020B0604020202020204" pitchFamily="34" charset="0"/>
                <a:cs typeface="Arial" panose="020B0604020202020204" pitchFamily="34" charset="0"/>
              </a:rPr>
              <a:t>To end homelessness through leadership, convening partners, data-driven best practices, and improving system performance.</a:t>
            </a:r>
          </a:p>
        </p:txBody>
      </p:sp>
      <p:pic>
        <p:nvPicPr>
          <p:cNvPr id="6" name="Google Shape;19;p17">
            <a:extLst>
              <a:ext uri="{FF2B5EF4-FFF2-40B4-BE49-F238E27FC236}">
                <a16:creationId xmlns:a16="http://schemas.microsoft.com/office/drawing/2014/main" id="{E46BFB61-6FFD-EAB9-3BB8-EEF25EC190F9}"/>
              </a:ext>
            </a:extLst>
          </p:cNvPr>
          <p:cNvPicPr preferRelativeResize="0"/>
          <p:nvPr/>
        </p:nvPicPr>
        <p:blipFill rotWithShape="1">
          <a:blip r:embed="rId3">
            <a:alphaModFix/>
          </a:blip>
          <a:srcRect/>
          <a:stretch/>
        </p:blipFill>
        <p:spPr>
          <a:xfrm>
            <a:off x="7692811" y="3995933"/>
            <a:ext cx="1203852" cy="933599"/>
          </a:xfrm>
          <a:prstGeom prst="rect">
            <a:avLst/>
          </a:prstGeom>
          <a:noFill/>
          <a:ln>
            <a:noFill/>
          </a:ln>
        </p:spPr>
      </p:pic>
    </p:spTree>
    <p:extLst>
      <p:ext uri="{BB962C8B-B14F-4D97-AF65-F5344CB8AC3E}">
        <p14:creationId xmlns:p14="http://schemas.microsoft.com/office/powerpoint/2010/main" val="32026139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g2c55eb81500_0_23"/>
          <p:cNvSpPr txBox="1">
            <a:spLocks noGrp="1"/>
          </p:cNvSpPr>
          <p:nvPr>
            <p:ph type="title"/>
          </p:nvPr>
        </p:nvSpPr>
        <p:spPr>
          <a:xfrm>
            <a:off x="390025" y="2704925"/>
            <a:ext cx="2685300" cy="767700"/>
          </a:xfrm>
          <a:prstGeom prst="rect">
            <a:avLst/>
          </a:prstGeom>
        </p:spPr>
        <p:txBody>
          <a:bodyPr spcFirstLastPara="1" wrap="square" lIns="91425" tIns="91425" rIns="91425" bIns="91425" anchor="b" anchorCtr="0">
            <a:noAutofit/>
          </a:bodyPr>
          <a:lstStyle/>
          <a:p>
            <a:r>
              <a:rPr lang="en-US" sz="3800">
                <a:latin typeface="Oswald" panose="00000500000000000000" pitchFamily="2" charset="0"/>
              </a:rPr>
              <a:t>Referral Submission </a:t>
            </a:r>
          </a:p>
        </p:txBody>
      </p:sp>
      <p:graphicFrame>
        <p:nvGraphicFramePr>
          <p:cNvPr id="3" name="Diagram 2">
            <a:extLst>
              <a:ext uri="{FF2B5EF4-FFF2-40B4-BE49-F238E27FC236}">
                <a16:creationId xmlns:a16="http://schemas.microsoft.com/office/drawing/2014/main" id="{77E2D928-8CB7-72A3-965E-F38A58B1A283}"/>
              </a:ext>
            </a:extLst>
          </p:cNvPr>
          <p:cNvGraphicFramePr/>
          <p:nvPr>
            <p:extLst>
              <p:ext uri="{D42A27DB-BD31-4B8C-83A1-F6EECF244321}">
                <p14:modId xmlns:p14="http://schemas.microsoft.com/office/powerpoint/2010/main" val="1161210301"/>
              </p:ext>
            </p:extLst>
          </p:nvPr>
        </p:nvGraphicFramePr>
        <p:xfrm>
          <a:off x="3916175" y="1349825"/>
          <a:ext cx="4837800" cy="27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56"/>
          <p:cNvSpPr txBox="1">
            <a:spLocks noGrp="1"/>
          </p:cNvSpPr>
          <p:nvPr>
            <p:ph type="title"/>
          </p:nvPr>
        </p:nvSpPr>
        <p:spPr>
          <a:xfrm>
            <a:off x="465810" y="393569"/>
            <a:ext cx="4919398" cy="602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800"/>
              <a:buNone/>
            </a:pPr>
            <a:r>
              <a:rPr lang="en-US" sz="3800">
                <a:latin typeface="Oswald" panose="00000500000000000000" pitchFamily="2" charset="0"/>
              </a:rPr>
              <a:t>Referral Transparency</a:t>
            </a:r>
          </a:p>
        </p:txBody>
      </p:sp>
      <p:sp>
        <p:nvSpPr>
          <p:cNvPr id="463" name="Google Shape;463;p56"/>
          <p:cNvSpPr txBox="1"/>
          <p:nvPr/>
        </p:nvSpPr>
        <p:spPr>
          <a:xfrm>
            <a:off x="3265500" y="2158300"/>
            <a:ext cx="12333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sp>
        <p:nvSpPr>
          <p:cNvPr id="464" name="Google Shape;464;p56"/>
          <p:cNvSpPr txBox="1"/>
          <p:nvPr/>
        </p:nvSpPr>
        <p:spPr>
          <a:xfrm>
            <a:off x="465810" y="2015869"/>
            <a:ext cx="6735090" cy="2277506"/>
          </a:xfrm>
          <a:prstGeom prst="rect">
            <a:avLst/>
          </a:prstGeom>
          <a:noFill/>
          <a:ln>
            <a:noFill/>
          </a:ln>
        </p:spPr>
        <p:txBody>
          <a:bodyPr spcFirstLastPara="1" wrap="square" lIns="91425" tIns="45700" rIns="91425" bIns="45700" anchor="t" anchorCtr="0">
            <a:spAutoFit/>
          </a:bodyPr>
          <a:lstStyle/>
          <a:p>
            <a:pPr>
              <a:buClr>
                <a:srgbClr val="DAF2FD"/>
              </a:buClr>
              <a:buSzPts val="1400"/>
            </a:pPr>
            <a:r>
              <a:rPr lang="en" sz="1600" b="1" i="0" u="none" strike="noStrike" cap="none">
                <a:solidFill>
                  <a:schemeClr val="bg1"/>
                </a:solidFill>
                <a:latin typeface="Arial"/>
                <a:ea typeface="Arial"/>
                <a:cs typeface="Arial"/>
                <a:sym typeface="Arial"/>
              </a:rPr>
              <a:t>Referrals</a:t>
            </a:r>
            <a:r>
              <a:rPr lang="en" sz="1600" b="1">
                <a:solidFill>
                  <a:schemeClr val="bg1"/>
                </a:solidFill>
              </a:rPr>
              <a:t> do not guarantee housing </a:t>
            </a:r>
            <a:endParaRPr sz="1600" b="1" i="0" u="none" strike="noStrike" cap="none">
              <a:solidFill>
                <a:schemeClr val="bg1"/>
              </a:solidFill>
              <a:latin typeface="Arial"/>
              <a:ea typeface="Arial"/>
              <a:cs typeface="Arial"/>
            </a:endParaRPr>
          </a:p>
          <a:p>
            <a:pPr marL="285750" lvl="5" indent="-285750">
              <a:buClr>
                <a:schemeClr val="bg1"/>
              </a:buClr>
              <a:buSzPts val="1600"/>
              <a:buFont typeface="Wingdings" panose="05000000000000000000" pitchFamily="2" charset="2"/>
              <a:buChar char="q"/>
            </a:pPr>
            <a:r>
              <a:rPr lang="en-US">
                <a:solidFill>
                  <a:schemeClr val="bg1"/>
                </a:solidFill>
              </a:rPr>
              <a:t>Serve as reservations for openings within a housing project or program</a:t>
            </a:r>
          </a:p>
          <a:p>
            <a:pPr marL="285750" indent="-285750">
              <a:buClr>
                <a:schemeClr val="bg1"/>
              </a:buClr>
              <a:buSzPts val="1600"/>
              <a:buFont typeface="Wingdings" panose="05000000000000000000" pitchFamily="2" charset="2"/>
              <a:buChar char="q"/>
            </a:pPr>
            <a:r>
              <a:rPr lang="en-US">
                <a:solidFill>
                  <a:schemeClr val="bg1"/>
                </a:solidFill>
              </a:rPr>
              <a:t>The referred client must be approved by the housing program/project for the referral to be considered complete and successful.</a:t>
            </a:r>
            <a:endParaRPr lang="en-US" b="0" i="0" u="none" strike="noStrike" cap="none">
              <a:solidFill>
                <a:schemeClr val="bg1"/>
              </a:solidFill>
              <a:latin typeface="Arial"/>
              <a:ea typeface="Arial"/>
              <a:cs typeface="Arial"/>
            </a:endParaRPr>
          </a:p>
          <a:p>
            <a:pPr marL="285750" indent="-285750">
              <a:buClr>
                <a:schemeClr val="bg1"/>
              </a:buClr>
              <a:buSzPts val="1600"/>
              <a:buFont typeface="Wingdings" panose="05000000000000000000" pitchFamily="2" charset="2"/>
              <a:buChar char="q"/>
            </a:pPr>
            <a:r>
              <a:rPr lang="en-US">
                <a:solidFill>
                  <a:schemeClr val="bg1"/>
                </a:solidFill>
              </a:rPr>
              <a:t>Both the provider and client must follow up on housing-related appointments, applications, and further intake processes for program enrollment.</a:t>
            </a:r>
            <a:endParaRPr lang="en-US" b="0" i="0" u="none" strike="noStrike" cap="none">
              <a:solidFill>
                <a:schemeClr val="bg1"/>
              </a:solidFill>
              <a:latin typeface="Arial"/>
              <a:ea typeface="Arial"/>
              <a:cs typeface="Arial"/>
            </a:endParaRPr>
          </a:p>
          <a:p>
            <a:pPr marL="285750" indent="-285750">
              <a:buClr>
                <a:schemeClr val="bg1"/>
              </a:buClr>
              <a:buSzPts val="1600"/>
              <a:buFont typeface="Wingdings" panose="05000000000000000000" pitchFamily="2" charset="2"/>
              <a:buChar char="q"/>
            </a:pPr>
            <a:r>
              <a:rPr lang="en-US">
                <a:solidFill>
                  <a:schemeClr val="bg1"/>
                </a:solidFill>
              </a:rPr>
              <a:t>Programs have the authority to deny ineligible referrals. If a referral is denied, the case manager and client will be notified by the Housing Program.</a:t>
            </a:r>
            <a:endParaRPr lang="en-US" b="0" i="0" u="none" strike="noStrike" cap="none">
              <a:solidFill>
                <a:schemeClr val="bg1"/>
              </a:solidFill>
              <a:latin typeface="Arial"/>
              <a:ea typeface="Arial"/>
              <a:cs typeface="Arial"/>
            </a:endParaRPr>
          </a:p>
          <a:p>
            <a:pPr marL="285750" indent="-285750">
              <a:buClr>
                <a:schemeClr val="bg1"/>
              </a:buClr>
              <a:buSzPts val="1600"/>
              <a:buFont typeface="Wingdings" panose="05000000000000000000" pitchFamily="2" charset="2"/>
              <a:buChar char="q"/>
            </a:pPr>
            <a:r>
              <a:rPr lang="en-US">
                <a:solidFill>
                  <a:schemeClr val="bg1"/>
                </a:solidFill>
              </a:rPr>
              <a:t>After the referral is completed, there will be additional paperwork, applications, and/or background checks that can delay the move-in process.</a:t>
            </a:r>
          </a:p>
        </p:txBody>
      </p:sp>
      <p:sp>
        <p:nvSpPr>
          <p:cNvPr id="2" name="TextBox 1">
            <a:extLst>
              <a:ext uri="{FF2B5EF4-FFF2-40B4-BE49-F238E27FC236}">
                <a16:creationId xmlns:a16="http://schemas.microsoft.com/office/drawing/2014/main" id="{7088621E-6E8D-AF40-5827-9CC3C6D49C29}"/>
              </a:ext>
            </a:extLst>
          </p:cNvPr>
          <p:cNvSpPr txBox="1"/>
          <p:nvPr/>
        </p:nvSpPr>
        <p:spPr>
          <a:xfrm>
            <a:off x="465810" y="1244459"/>
            <a:ext cx="7832370" cy="523220"/>
          </a:xfrm>
          <a:prstGeom prst="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 sz="1400" b="1">
                <a:solidFill>
                  <a:srgbClr val="002060"/>
                </a:solidFill>
              </a:rPr>
              <a:t>SSF solely identifies eligible clients and coordinates referrals for CoC housing programs. SSF does not determine whether clients are accepted or denied from a program.</a:t>
            </a:r>
            <a:endParaRPr lang="en-US" sz="1400" b="1" i="0" u="none" strike="noStrike" cap="none">
              <a:solidFill>
                <a:srgbClr val="002060"/>
              </a:solidFill>
              <a:latin typeface="Arial"/>
              <a:ea typeface="Arial"/>
              <a:cs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Shape 475"/>
        <p:cNvGrpSpPr/>
        <p:nvPr/>
      </p:nvGrpSpPr>
      <p:grpSpPr>
        <a:xfrm>
          <a:off x="0" y="0"/>
          <a:ext cx="0" cy="0"/>
          <a:chOff x="0" y="0"/>
          <a:chExt cx="0" cy="0"/>
        </a:xfrm>
      </p:grpSpPr>
      <p:sp>
        <p:nvSpPr>
          <p:cNvPr id="476" name="Google Shape;476;p57"/>
          <p:cNvSpPr txBox="1">
            <a:spLocks noGrp="1"/>
          </p:cNvSpPr>
          <p:nvPr>
            <p:ph type="title"/>
          </p:nvPr>
        </p:nvSpPr>
        <p:spPr>
          <a:xfrm>
            <a:off x="449040" y="3202706"/>
            <a:ext cx="2685300" cy="41079"/>
          </a:xfrm>
          <a:prstGeom prst="rect">
            <a:avLst/>
          </a:prstGeom>
          <a:noFill/>
          <a:ln>
            <a:noFill/>
          </a:ln>
        </p:spPr>
        <p:txBody>
          <a:bodyPr spcFirstLastPara="1" wrap="square" lIns="91425" tIns="91425" rIns="91425" bIns="91425" anchor="b" anchorCtr="0">
            <a:normAutofit fontScale="90000"/>
          </a:bodyPr>
          <a:lstStyle/>
          <a:p>
            <a:pPr algn="ctr">
              <a:buSzPct val="100000"/>
            </a:pPr>
            <a:r>
              <a:rPr lang="en">
                <a:latin typeface="Oswald" panose="00000500000000000000" pitchFamily="2" charset="0"/>
              </a:rPr>
              <a:t>CAS Housing Program Enrollment</a:t>
            </a:r>
            <a:endParaRPr lang="en-US">
              <a:latin typeface="Oswald" panose="00000500000000000000" pitchFamily="2" charset="0"/>
            </a:endParaRPr>
          </a:p>
        </p:txBody>
      </p:sp>
      <p:sp>
        <p:nvSpPr>
          <p:cNvPr id="477" name="Google Shape;477;p57"/>
          <p:cNvSpPr txBox="1">
            <a:spLocks noGrp="1"/>
          </p:cNvSpPr>
          <p:nvPr>
            <p:ph type="body" idx="1"/>
          </p:nvPr>
        </p:nvSpPr>
        <p:spPr>
          <a:xfrm>
            <a:off x="3588300" y="1918123"/>
            <a:ext cx="5007600" cy="2651324"/>
          </a:xfrm>
          <a:prstGeom prst="rect">
            <a:avLst/>
          </a:prstGeom>
          <a:noFill/>
          <a:ln>
            <a:noFill/>
          </a:ln>
        </p:spPr>
        <p:txBody>
          <a:bodyPr spcFirstLastPara="1" wrap="square" lIns="91425" tIns="91425" rIns="91425" bIns="91425" anchor="t" anchorCtr="0">
            <a:normAutofit lnSpcReduction="10000"/>
          </a:bodyPr>
          <a:lstStyle/>
          <a:p>
            <a:pPr marL="285750" indent="-285750">
              <a:lnSpc>
                <a:spcPct val="114999"/>
              </a:lnSpc>
              <a:buClr>
                <a:schemeClr val="bg1"/>
              </a:buClr>
              <a:buFont typeface="Wingdings" panose="05000000000000000000" pitchFamily="2" charset="2"/>
              <a:buChar char="ü"/>
            </a:pPr>
            <a:r>
              <a:rPr lang="en-US" sz="1600">
                <a:solidFill>
                  <a:schemeClr val="bg1"/>
                </a:solidFill>
                <a:latin typeface="+mn-lt"/>
              </a:rPr>
              <a:t>A Warm Hand-off is conducted with the service provider and new housing program staff where the client will be enrolled.</a:t>
            </a:r>
          </a:p>
          <a:p>
            <a:pPr marL="285750" indent="-285750">
              <a:lnSpc>
                <a:spcPct val="114999"/>
              </a:lnSpc>
              <a:buClr>
                <a:schemeClr val="bg1"/>
              </a:buClr>
              <a:buFont typeface="Wingdings" panose="05000000000000000000" pitchFamily="2" charset="2"/>
              <a:buChar char="ü"/>
            </a:pPr>
            <a:r>
              <a:rPr lang="en-US" sz="1600">
                <a:solidFill>
                  <a:schemeClr val="bg1"/>
                </a:solidFill>
                <a:latin typeface="+mn-lt"/>
              </a:rPr>
              <a:t>The Housing Service Provider assumes responsibility for all services moving forward.</a:t>
            </a:r>
          </a:p>
          <a:p>
            <a:pPr marL="285750" indent="-285750">
              <a:lnSpc>
                <a:spcPct val="114999"/>
              </a:lnSpc>
              <a:buClr>
                <a:schemeClr val="bg1"/>
              </a:buClr>
              <a:buFont typeface="Wingdings" panose="05000000000000000000" pitchFamily="2" charset="2"/>
              <a:buChar char="ü"/>
            </a:pPr>
            <a:r>
              <a:rPr lang="en-US" sz="1600">
                <a:solidFill>
                  <a:schemeClr val="bg1"/>
                </a:solidFill>
                <a:latin typeface="+mn-lt"/>
              </a:rPr>
              <a:t>The Housing Service Provider enrolls the client into the program in HMIS.</a:t>
            </a:r>
          </a:p>
          <a:p>
            <a:pPr marL="285750" indent="-285750">
              <a:lnSpc>
                <a:spcPct val="114999"/>
              </a:lnSpc>
              <a:buClr>
                <a:schemeClr val="bg1"/>
              </a:buClr>
              <a:buFont typeface="Wingdings" panose="05000000000000000000" pitchFamily="2" charset="2"/>
              <a:buChar char="ü"/>
            </a:pPr>
            <a:r>
              <a:rPr lang="en-US" sz="1600">
                <a:solidFill>
                  <a:schemeClr val="bg1"/>
                </a:solidFill>
                <a:latin typeface="+mn-lt"/>
              </a:rPr>
              <a:t>The client permanently moves into the housing project.</a:t>
            </a:r>
          </a:p>
        </p:txBody>
      </p:sp>
      <p:sp>
        <p:nvSpPr>
          <p:cNvPr id="2" name="TextBox 1">
            <a:extLst>
              <a:ext uri="{FF2B5EF4-FFF2-40B4-BE49-F238E27FC236}">
                <a16:creationId xmlns:a16="http://schemas.microsoft.com/office/drawing/2014/main" id="{B512F38A-D2C5-0286-E430-D5B7A74430E0}"/>
              </a:ext>
            </a:extLst>
          </p:cNvPr>
          <p:cNvSpPr txBox="1"/>
          <p:nvPr/>
        </p:nvSpPr>
        <p:spPr>
          <a:xfrm>
            <a:off x="3641640" y="985976"/>
            <a:ext cx="4027533" cy="830997"/>
          </a:xfrm>
          <a:prstGeom prst="rect">
            <a:avLst/>
          </a:prstGeom>
          <a:noFill/>
        </p:spPr>
        <p:txBody>
          <a:bodyPr wrap="square" rtlCol="0">
            <a:spAutoFit/>
          </a:bodyPr>
          <a:lstStyle/>
          <a:p>
            <a:r>
              <a:rPr lang="en-US" sz="1600" b="1">
                <a:solidFill>
                  <a:schemeClr val="bg1"/>
                </a:solidFill>
                <a:latin typeface="+mn-lt"/>
              </a:rPr>
              <a:t>After a referral has been submitted and approved, the process will proceed as follows: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g2c55eb81500_0_28"/>
          <p:cNvSpPr txBox="1">
            <a:spLocks noGrp="1"/>
          </p:cNvSpPr>
          <p:nvPr>
            <p:ph type="title"/>
          </p:nvPr>
        </p:nvSpPr>
        <p:spPr>
          <a:xfrm>
            <a:off x="342360" y="1889345"/>
            <a:ext cx="2469420" cy="767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ct val="76190"/>
              <a:buNone/>
            </a:pPr>
            <a:r>
              <a:rPr lang="en-US">
                <a:latin typeface="Oswald" panose="00000500000000000000" pitchFamily="2" charset="0"/>
              </a:rPr>
              <a:t>Resources</a:t>
            </a:r>
          </a:p>
        </p:txBody>
      </p:sp>
      <p:sp>
        <p:nvSpPr>
          <p:cNvPr id="483" name="Google Shape;483;g2c55eb81500_0_28"/>
          <p:cNvSpPr txBox="1">
            <a:spLocks noGrp="1"/>
          </p:cNvSpPr>
          <p:nvPr>
            <p:ph type="body" idx="4294967295"/>
          </p:nvPr>
        </p:nvSpPr>
        <p:spPr>
          <a:xfrm>
            <a:off x="3168240" y="441545"/>
            <a:ext cx="5007600" cy="3505615"/>
          </a:xfrm>
          <a:prstGeom prst="rect">
            <a:avLst/>
          </a:prstGeom>
          <a:noFill/>
          <a:ln w="38100">
            <a:solidFill>
              <a:srgbClr val="FFC000"/>
            </a:solidFill>
          </a:ln>
        </p:spPr>
        <p:txBody>
          <a:bodyPr spcFirstLastPara="1" wrap="square" lIns="91425" tIns="91425" rIns="91425" bIns="91425" anchor="t" anchorCtr="0">
            <a:normAutofit fontScale="70000" lnSpcReduction="20000"/>
          </a:bodyPr>
          <a:lstStyle/>
          <a:p>
            <a:pPr marL="0" lvl="0" indent="0" algn="l" rtl="0">
              <a:lnSpc>
                <a:spcPct val="115000"/>
              </a:lnSpc>
              <a:spcBef>
                <a:spcPts val="0"/>
              </a:spcBef>
              <a:spcAft>
                <a:spcPts val="0"/>
              </a:spcAft>
              <a:buSzPct val="70569"/>
              <a:buNone/>
            </a:pPr>
            <a:r>
              <a:rPr lang="en" sz="2550">
                <a:solidFill>
                  <a:schemeClr val="lt1"/>
                </a:solidFill>
              </a:rPr>
              <a:t>SSF Housing Referral Open Office Hours:</a:t>
            </a:r>
            <a:endParaRPr sz="2550">
              <a:solidFill>
                <a:schemeClr val="lt1"/>
              </a:solidFill>
            </a:endParaRPr>
          </a:p>
          <a:p>
            <a:pPr marL="0" lvl="0" indent="0" algn="l" rtl="0">
              <a:lnSpc>
                <a:spcPct val="115000"/>
              </a:lnSpc>
              <a:spcBef>
                <a:spcPts val="0"/>
              </a:spcBef>
              <a:spcAft>
                <a:spcPts val="0"/>
              </a:spcAft>
              <a:buSzPct val="70569"/>
              <a:buNone/>
            </a:pPr>
            <a:r>
              <a:rPr lang="en" sz="2550">
                <a:solidFill>
                  <a:schemeClr val="lt1"/>
                </a:solidFill>
              </a:rPr>
              <a:t>Mondays, 2:30-3:30 PM</a:t>
            </a:r>
            <a:endParaRPr sz="2550">
              <a:solidFill>
                <a:schemeClr val="lt1"/>
              </a:solidFill>
            </a:endParaRPr>
          </a:p>
          <a:p>
            <a:pPr marL="0" indent="0">
              <a:buSzPct val="70569"/>
            </a:pPr>
            <a:r>
              <a:rPr lang="en" sz="2550">
                <a:solidFill>
                  <a:schemeClr val="lt1"/>
                </a:solidFill>
              </a:rPr>
              <a:t>Send email to: referrals@sacstepsforward.org</a:t>
            </a:r>
            <a:endParaRPr lang="en-US" sz="2550">
              <a:solidFill>
                <a:schemeClr val="lt1"/>
              </a:solidFill>
            </a:endParaRPr>
          </a:p>
          <a:p>
            <a:pPr marL="0" lvl="0" indent="0" algn="l" rtl="0">
              <a:lnSpc>
                <a:spcPct val="115000"/>
              </a:lnSpc>
              <a:spcBef>
                <a:spcPts val="0"/>
              </a:spcBef>
              <a:spcAft>
                <a:spcPts val="0"/>
              </a:spcAft>
              <a:buSzPct val="70569"/>
              <a:buNone/>
            </a:pPr>
            <a:endParaRPr sz="2550">
              <a:solidFill>
                <a:schemeClr val="lt1"/>
              </a:solidFill>
            </a:endParaRPr>
          </a:p>
          <a:p>
            <a:pPr marL="0" lvl="0" indent="0" algn="l" rtl="0">
              <a:lnSpc>
                <a:spcPct val="115000"/>
              </a:lnSpc>
              <a:spcBef>
                <a:spcPts val="0"/>
              </a:spcBef>
              <a:spcAft>
                <a:spcPts val="0"/>
              </a:spcAft>
              <a:buSzPct val="70588"/>
              <a:buNone/>
            </a:pPr>
            <a:r>
              <a:rPr lang="en" sz="2550">
                <a:solidFill>
                  <a:schemeClr val="lt1"/>
                </a:solidFill>
              </a:rPr>
              <a:t>Frontline Learning Collaborative:</a:t>
            </a:r>
            <a:endParaRPr sz="2550">
              <a:solidFill>
                <a:schemeClr val="lt1"/>
              </a:solidFill>
            </a:endParaRPr>
          </a:p>
          <a:p>
            <a:pPr marL="0" lvl="0" indent="0" algn="l" rtl="0">
              <a:lnSpc>
                <a:spcPct val="115000"/>
              </a:lnSpc>
              <a:spcBef>
                <a:spcPts val="0"/>
              </a:spcBef>
              <a:spcAft>
                <a:spcPts val="0"/>
              </a:spcAft>
              <a:buSzPct val="70588"/>
              <a:buNone/>
            </a:pPr>
            <a:r>
              <a:rPr lang="en" sz="2550">
                <a:solidFill>
                  <a:schemeClr val="lt1"/>
                </a:solidFill>
              </a:rPr>
              <a:t>Monthly meeting at the Rose Family Creative Empowerment  Center</a:t>
            </a:r>
            <a:endParaRPr sz="2550">
              <a:solidFill>
                <a:schemeClr val="lt1"/>
              </a:solidFill>
            </a:endParaRPr>
          </a:p>
          <a:p>
            <a:pPr marL="0" lvl="0" indent="0" algn="l" rtl="0">
              <a:lnSpc>
                <a:spcPct val="115000"/>
              </a:lnSpc>
              <a:spcBef>
                <a:spcPts val="0"/>
              </a:spcBef>
              <a:spcAft>
                <a:spcPts val="0"/>
              </a:spcAft>
              <a:buSzPct val="70587"/>
              <a:buNone/>
            </a:pPr>
            <a:r>
              <a:rPr lang="en" sz="2550">
                <a:solidFill>
                  <a:schemeClr val="lt1"/>
                </a:solidFill>
              </a:rPr>
              <a:t>For information contact Theresa Bible, </a:t>
            </a:r>
            <a:r>
              <a:rPr lang="en" sz="2550" u="sng">
                <a:solidFill>
                  <a:schemeClr val="lt1"/>
                </a:solidFill>
                <a:hlinkClick r:id="rId3">
                  <a:extLst>
                    <a:ext uri="{A12FA001-AC4F-418D-AE19-62706E023703}">
                      <ahyp:hlinkClr xmlns:ahyp="http://schemas.microsoft.com/office/drawing/2018/hyperlinkcolor" val="tx"/>
                    </a:ext>
                  </a:extLst>
                </a:hlinkClick>
              </a:rPr>
              <a:t>tbible@sacstepsforward.org</a:t>
            </a:r>
            <a:endParaRPr sz="2550">
              <a:solidFill>
                <a:schemeClr val="lt1"/>
              </a:solidFill>
            </a:endParaRPr>
          </a:p>
          <a:p>
            <a:pPr marL="0" lvl="0" indent="0" algn="l" rtl="0">
              <a:lnSpc>
                <a:spcPct val="115000"/>
              </a:lnSpc>
              <a:spcBef>
                <a:spcPts val="0"/>
              </a:spcBef>
              <a:spcAft>
                <a:spcPts val="0"/>
              </a:spcAft>
              <a:buSzPct val="70588"/>
              <a:buNone/>
            </a:pPr>
            <a:endParaRPr sz="2550">
              <a:solidFill>
                <a:schemeClr val="lt1"/>
              </a:solidFill>
            </a:endParaRPr>
          </a:p>
          <a:p>
            <a:pPr marL="0" lvl="0" indent="0" algn="l" rtl="0">
              <a:lnSpc>
                <a:spcPct val="115000"/>
              </a:lnSpc>
              <a:spcBef>
                <a:spcPts val="0"/>
              </a:spcBef>
              <a:spcAft>
                <a:spcPts val="0"/>
              </a:spcAft>
              <a:buSzPct val="70588"/>
              <a:buNone/>
            </a:pPr>
            <a:r>
              <a:rPr lang="en" sz="2550" u="sng">
                <a:solidFill>
                  <a:srgbClr val="DAF2FD"/>
                </a:solidFill>
                <a:hlinkClick r:id="rId4">
                  <a:extLst>
                    <a:ext uri="{A12FA001-AC4F-418D-AE19-62706E023703}">
                      <ahyp:hlinkClr xmlns:ahyp="http://schemas.microsoft.com/office/drawing/2018/hyperlinkcolor" val="tx"/>
                    </a:ext>
                  </a:extLst>
                </a:hlinkClick>
              </a:rPr>
              <a:t>Provider Resources Directory</a:t>
            </a:r>
            <a:endParaRPr sz="2550">
              <a:solidFill>
                <a:srgbClr val="DAF2FD"/>
              </a:solidFill>
            </a:endParaRPr>
          </a:p>
          <a:p>
            <a:pPr marL="0" lvl="0" indent="0" algn="l" rtl="0">
              <a:lnSpc>
                <a:spcPct val="115000"/>
              </a:lnSpc>
              <a:spcBef>
                <a:spcPts val="1200"/>
              </a:spcBef>
              <a:spcAft>
                <a:spcPts val="0"/>
              </a:spcAft>
              <a:buSzPct val="70588"/>
              <a:buNone/>
            </a:pPr>
            <a:r>
              <a:rPr lang="en" sz="2550" u="sng">
                <a:solidFill>
                  <a:srgbClr val="DAF2FD"/>
                </a:solidFill>
              </a:rPr>
              <a:t>Housing Document Ready List</a:t>
            </a:r>
            <a:endParaRPr sz="2550">
              <a:solidFill>
                <a:srgbClr val="DAF2FD"/>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gradFill>
          <a:gsLst>
            <a:gs pos="100000">
              <a:srgbClr val="002060"/>
            </a:gs>
            <a:gs pos="73000">
              <a:schemeClr val="bg1">
                <a:lumMod val="95000"/>
              </a:schemeClr>
            </a:gs>
            <a:gs pos="18000">
              <a:srgbClr val="002060"/>
            </a:gs>
            <a:gs pos="100000">
              <a:srgbClr val="002060"/>
            </a:gs>
          </a:gsLst>
          <a:lin ang="5400000" scaled="1"/>
        </a:gradFill>
        <a:effectLst/>
      </p:bgPr>
    </p:bg>
    <p:spTree>
      <p:nvGrpSpPr>
        <p:cNvPr id="1" name="Shape 487"/>
        <p:cNvGrpSpPr/>
        <p:nvPr/>
      </p:nvGrpSpPr>
      <p:grpSpPr>
        <a:xfrm>
          <a:off x="0" y="0"/>
          <a:ext cx="0" cy="0"/>
          <a:chOff x="0" y="0"/>
          <a:chExt cx="0" cy="0"/>
        </a:xfrm>
      </p:grpSpPr>
      <p:sp>
        <p:nvSpPr>
          <p:cNvPr id="488" name="Google Shape;488;p58"/>
          <p:cNvSpPr txBox="1"/>
          <p:nvPr/>
        </p:nvSpPr>
        <p:spPr>
          <a:xfrm>
            <a:off x="1658925" y="3397731"/>
            <a:ext cx="4498035" cy="861744"/>
          </a:xfrm>
          <a:prstGeom prst="rect">
            <a:avLst/>
          </a:prstGeom>
          <a:noFill/>
          <a:ln>
            <a:noFill/>
          </a:ln>
          <a:effectLst>
            <a:outerShdw blurRad="50800" dist="38100" dir="18900000" algn="bl" rotWithShape="0">
              <a:prstClr val="black">
                <a:alpha val="40000"/>
              </a:prstClr>
            </a:outerShdw>
          </a:effectLst>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4400" b="0" i="0" u="none" strike="noStrike" cap="none">
                <a:solidFill>
                  <a:srgbClr val="002060"/>
                </a:solidFill>
                <a:latin typeface="Roboto"/>
                <a:ea typeface="Roboto"/>
                <a:cs typeface="Roboto"/>
                <a:sym typeface="Roboto"/>
              </a:rPr>
              <a:t>THANK YOU!</a:t>
            </a:r>
          </a:p>
        </p:txBody>
      </p:sp>
      <p:sp>
        <p:nvSpPr>
          <p:cNvPr id="489" name="Google Shape;489;p58"/>
          <p:cNvSpPr txBox="1"/>
          <p:nvPr/>
        </p:nvSpPr>
        <p:spPr>
          <a:xfrm>
            <a:off x="1658925" y="884025"/>
            <a:ext cx="6487500" cy="2389855"/>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1" i="0" u="none" strike="noStrike" cap="none">
                <a:solidFill>
                  <a:schemeClr val="accent4"/>
                </a:solidFill>
                <a:latin typeface="Oswald" panose="00000500000000000000" pitchFamily="2" charset="0"/>
                <a:sym typeface="Arial"/>
              </a:rPr>
              <a:t>Questions?</a:t>
            </a:r>
            <a:endParaRPr lang="en-US" sz="3000" b="1" i="0" u="none" strike="noStrike" cap="none">
              <a:solidFill>
                <a:schemeClr val="accent4"/>
              </a:solidFill>
              <a:latin typeface="Oswald" panose="00000500000000000000" pitchFamily="2" charset="0"/>
            </a:endParaRPr>
          </a:p>
          <a:p>
            <a:pPr marL="0" marR="0" lvl="0" indent="0" algn="l" rtl="0">
              <a:lnSpc>
                <a:spcPct val="100000"/>
              </a:lnSpc>
              <a:spcBef>
                <a:spcPts val="0"/>
              </a:spcBef>
              <a:spcAft>
                <a:spcPts val="0"/>
              </a:spcAft>
              <a:buClr>
                <a:srgbClr val="000000"/>
              </a:buClr>
              <a:buSzPts val="3000"/>
              <a:buFont typeface="Arial"/>
              <a:buNone/>
            </a:pPr>
            <a:endParaRPr lang="en-US" sz="3000" b="0" i="0" u="none" strike="noStrike" cap="none">
              <a:solidFill>
                <a:schemeClr val="accent4"/>
              </a:solidFill>
              <a:latin typeface="Oswald" panose="00000500000000000000" pitchFamily="2" charset="0"/>
            </a:endParaRPr>
          </a:p>
          <a:p>
            <a:pPr>
              <a:buSzPts val="3000"/>
            </a:pPr>
            <a:r>
              <a:rPr lang="en-US" sz="2200" b="0" i="0" u="none" strike="noStrike" cap="none">
                <a:solidFill>
                  <a:schemeClr val="accent4"/>
                </a:solidFill>
                <a:latin typeface="+mj-lt"/>
                <a:sym typeface="Arial"/>
              </a:rPr>
              <a:t>Contact the CAS </a:t>
            </a:r>
            <a:r>
              <a:rPr lang="en-US" sz="2200">
                <a:solidFill>
                  <a:schemeClr val="accent4"/>
                </a:solidFill>
                <a:latin typeface="+mj-lt"/>
              </a:rPr>
              <a:t>Housing Referral</a:t>
            </a:r>
            <a:r>
              <a:rPr lang="en-US" sz="2200" b="0" i="0" u="none" strike="noStrike" cap="none">
                <a:solidFill>
                  <a:schemeClr val="accent4"/>
                </a:solidFill>
                <a:latin typeface="+mj-lt"/>
                <a:sym typeface="Arial"/>
              </a:rPr>
              <a:t> Email</a:t>
            </a:r>
            <a:endParaRPr lang="en-US" sz="2200" b="0" i="0" u="none" strike="noStrike" cap="none">
              <a:solidFill>
                <a:schemeClr val="accent4"/>
              </a:solidFill>
              <a:latin typeface="+mj-lt"/>
            </a:endParaRPr>
          </a:p>
          <a:p>
            <a:pPr marL="0" marR="0" lvl="0" indent="0" algn="l" rtl="0">
              <a:lnSpc>
                <a:spcPct val="100000"/>
              </a:lnSpc>
              <a:spcBef>
                <a:spcPts val="0"/>
              </a:spcBef>
              <a:spcAft>
                <a:spcPts val="0"/>
              </a:spcAft>
              <a:buClr>
                <a:srgbClr val="000000"/>
              </a:buClr>
              <a:buSzPts val="3000"/>
              <a:buFont typeface="Arial"/>
              <a:buNone/>
            </a:pPr>
            <a:endParaRPr lang="en-US" sz="2200" b="0" i="0" u="none" strike="noStrike" cap="none">
              <a:solidFill>
                <a:schemeClr val="accent4"/>
              </a:solidFill>
              <a:latin typeface="+mj-lt"/>
            </a:endParaRPr>
          </a:p>
          <a:p>
            <a:pPr marL="0" marR="0" lvl="0" indent="0" algn="l" rtl="0">
              <a:lnSpc>
                <a:spcPct val="115000"/>
              </a:lnSpc>
              <a:spcBef>
                <a:spcPts val="0"/>
              </a:spcBef>
              <a:spcAft>
                <a:spcPts val="0"/>
              </a:spcAft>
              <a:buClr>
                <a:srgbClr val="000000"/>
              </a:buClr>
              <a:buSzPts val="3000"/>
              <a:buFont typeface="Arial"/>
              <a:buNone/>
            </a:pPr>
            <a:r>
              <a:rPr lang="en-US" sz="2200">
                <a:solidFill>
                  <a:schemeClr val="accent4"/>
                </a:solidFill>
                <a:latin typeface="+mj-lt"/>
              </a:rPr>
              <a:t>Referrals</a:t>
            </a:r>
            <a:r>
              <a:rPr lang="en-US" sz="2200" b="0" i="0" u="none" strike="noStrike" cap="none">
                <a:solidFill>
                  <a:schemeClr val="accent4"/>
                </a:solidFill>
                <a:latin typeface="+mj-lt"/>
                <a:sym typeface="Arial"/>
              </a:rPr>
              <a:t>@sacstepsforward.org</a:t>
            </a:r>
          </a:p>
          <a:p>
            <a:pPr marL="0" marR="0" lvl="0" indent="0" algn="l" rtl="0">
              <a:lnSpc>
                <a:spcPct val="100000"/>
              </a:lnSpc>
              <a:spcBef>
                <a:spcPts val="0"/>
              </a:spcBef>
              <a:spcAft>
                <a:spcPts val="0"/>
              </a:spcAft>
              <a:buClr>
                <a:srgbClr val="000000"/>
              </a:buClr>
              <a:buSzPts val="1400"/>
              <a:buFont typeface="Arial"/>
              <a:buNone/>
            </a:pPr>
            <a:endParaRPr lang="en-US" sz="1400" b="0" i="0" u="none" strike="noStrike" cap="none">
              <a:solidFill>
                <a:srgbClr val="000000"/>
              </a:solidFill>
              <a:latin typeface="Oswald" panose="00000500000000000000" pitchFamily="2" charset="0"/>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88"/>
                                        </p:tgtEl>
                                        <p:attrNameLst>
                                          <p:attrName>style.visibility</p:attrName>
                                        </p:attrNameLst>
                                      </p:cBhvr>
                                      <p:to>
                                        <p:strVal val="visible"/>
                                      </p:to>
                                    </p:set>
                                    <p:anim calcmode="lin" valueType="num">
                                      <p:cBhvr additive="base">
                                        <p:cTn id="7" dur="1000"/>
                                        <p:tgtEl>
                                          <p:spTgt spid="4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38"/>
          <p:cNvSpPr txBox="1">
            <a:spLocks noGrp="1"/>
          </p:cNvSpPr>
          <p:nvPr>
            <p:ph type="title"/>
          </p:nvPr>
        </p:nvSpPr>
        <p:spPr>
          <a:xfrm>
            <a:off x="460950" y="2065350"/>
            <a:ext cx="8222100" cy="1012800"/>
          </a:xfrm>
          <a:prstGeom prst="rect">
            <a:avLst/>
          </a:prstGeom>
          <a:noFill/>
          <a:ln>
            <a:noFill/>
          </a:ln>
        </p:spPr>
        <p:txBody>
          <a:bodyPr spcFirstLastPara="1" wrap="square" lIns="91425" tIns="91425" rIns="91425" bIns="91425" anchor="ctr" anchorCtr="0">
            <a:normAutofit/>
          </a:bodyPr>
          <a:lstStyle/>
          <a:p>
            <a:pPr algn="ctr">
              <a:buSzPts val="4667"/>
            </a:pPr>
            <a:r>
              <a:rPr lang="en">
                <a:latin typeface="Oswald"/>
              </a:rPr>
              <a:t>Coordinated Access System (CAS)</a:t>
            </a:r>
            <a:endParaRPr lang="en-US">
              <a:latin typeface="Oswa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6"/>
          <p:cNvSpPr txBox="1">
            <a:spLocks noGrp="1"/>
          </p:cNvSpPr>
          <p:nvPr>
            <p:ph type="title"/>
          </p:nvPr>
        </p:nvSpPr>
        <p:spPr>
          <a:xfrm>
            <a:off x="488460" y="2285520"/>
            <a:ext cx="2621707" cy="767700"/>
          </a:xfrm>
          <a:prstGeom prst="rect">
            <a:avLst/>
          </a:prstGeom>
          <a:noFill/>
          <a:ln>
            <a:noFill/>
          </a:ln>
        </p:spPr>
        <p:txBody>
          <a:bodyPr spcFirstLastPara="1" wrap="square" lIns="91425" tIns="91425" rIns="91425" bIns="91425" anchor="b" anchorCtr="0">
            <a:normAutofit fontScale="90000"/>
          </a:bodyPr>
          <a:lstStyle/>
          <a:p>
            <a:pPr marL="0" lvl="0" indent="0" algn="l" rtl="0">
              <a:lnSpc>
                <a:spcPct val="100000"/>
              </a:lnSpc>
              <a:spcBef>
                <a:spcPts val="0"/>
              </a:spcBef>
              <a:spcAft>
                <a:spcPts val="0"/>
              </a:spcAft>
              <a:buSzPct val="111111"/>
              <a:buNone/>
            </a:pPr>
            <a:r>
              <a:rPr lang="en">
                <a:latin typeface="Oswald"/>
              </a:rPr>
              <a:t>What is Coordinated Access? </a:t>
            </a:r>
            <a:endParaRPr lang="en-US">
              <a:latin typeface="Oswald"/>
            </a:endParaRPr>
          </a:p>
        </p:txBody>
      </p:sp>
      <p:sp>
        <p:nvSpPr>
          <p:cNvPr id="121" name="Google Shape;121;p6"/>
          <p:cNvSpPr txBox="1">
            <a:spLocks noGrp="1"/>
          </p:cNvSpPr>
          <p:nvPr>
            <p:ph type="body" idx="1"/>
          </p:nvPr>
        </p:nvSpPr>
        <p:spPr>
          <a:xfrm>
            <a:off x="3608504" y="1555349"/>
            <a:ext cx="5207400" cy="2278713"/>
          </a:xfrm>
          <a:prstGeom prst="rect">
            <a:avLst/>
          </a:prstGeom>
          <a:solidFill>
            <a:srgbClr val="002060"/>
          </a:solidFill>
          <a:ln>
            <a:noFill/>
          </a:ln>
          <a:effectLst>
            <a:glow rad="127000">
              <a:schemeClr val="bg1">
                <a:lumMod val="5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spcFirstLastPara="1" wrap="square" lIns="91425" tIns="91425" rIns="91425" bIns="91425" anchor="t" anchorCtr="0">
            <a:noAutofit/>
          </a:bodyPr>
          <a:lstStyle/>
          <a:p>
            <a:pPr marL="0" lvl="0" indent="0" algn="l" rtl="0">
              <a:lnSpc>
                <a:spcPct val="115000"/>
              </a:lnSpc>
              <a:spcBef>
                <a:spcPts val="1200"/>
              </a:spcBef>
              <a:spcAft>
                <a:spcPts val="0"/>
              </a:spcAft>
              <a:buSzPts val="2118"/>
              <a:buNone/>
            </a:pPr>
            <a:r>
              <a:rPr lang="en" sz="1600">
                <a:solidFill>
                  <a:schemeClr val="bg1"/>
                </a:solidFill>
                <a:latin typeface="Arial"/>
              </a:rPr>
              <a:t>“A streamlined system designed to match people experiencing homelessness with housing and service options. </a:t>
            </a:r>
          </a:p>
          <a:p>
            <a:pPr marL="0" lvl="0" indent="0" algn="l" rtl="0">
              <a:lnSpc>
                <a:spcPct val="115000"/>
              </a:lnSpc>
              <a:spcBef>
                <a:spcPts val="1200"/>
              </a:spcBef>
              <a:spcAft>
                <a:spcPts val="0"/>
              </a:spcAft>
              <a:buSzPts val="2118"/>
              <a:buNone/>
            </a:pPr>
            <a:r>
              <a:rPr lang="en" sz="1600">
                <a:solidFill>
                  <a:schemeClr val="bg1"/>
                </a:solidFill>
                <a:latin typeface="Arial"/>
              </a:rPr>
              <a:t>This process prioritizes limited local supportive housing resources, so people with the highest vulnerability can be connected to support as quickly as possible.”</a:t>
            </a:r>
            <a:endParaRPr lang="en-US" sz="1600">
              <a:solidFill>
                <a:schemeClr val="bg1"/>
              </a:solidFill>
              <a:latin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Shape 119"/>
        <p:cNvGrpSpPr/>
        <p:nvPr/>
      </p:nvGrpSpPr>
      <p:grpSpPr>
        <a:xfrm>
          <a:off x="0" y="0"/>
          <a:ext cx="0" cy="0"/>
          <a:chOff x="0" y="0"/>
          <a:chExt cx="0" cy="0"/>
        </a:xfrm>
      </p:grpSpPr>
      <p:sp useBgFill="1">
        <p:nvSpPr>
          <p:cNvPr id="120" name="Google Shape;120;p6"/>
          <p:cNvSpPr txBox="1">
            <a:spLocks noGrp="1"/>
          </p:cNvSpPr>
          <p:nvPr>
            <p:ph type="title"/>
          </p:nvPr>
        </p:nvSpPr>
        <p:spPr>
          <a:xfrm>
            <a:off x="381825" y="2677454"/>
            <a:ext cx="2621707" cy="767700"/>
          </a:xfrm>
          <a:prstGeom prst="rect">
            <a:avLst/>
          </a:prstGeom>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ct val="111111"/>
              <a:buNone/>
            </a:pPr>
            <a:r>
              <a:rPr lang="en" sz="6000">
                <a:solidFill>
                  <a:srgbClr val="002060"/>
                </a:solidFill>
                <a:latin typeface="Oswald"/>
              </a:rPr>
              <a:t>CAS </a:t>
            </a:r>
            <a:br>
              <a:rPr lang="en" sz="6000">
                <a:solidFill>
                  <a:srgbClr val="002060"/>
                </a:solidFill>
                <a:latin typeface="Oswald"/>
              </a:rPr>
            </a:br>
            <a:r>
              <a:rPr lang="en" sz="6000">
                <a:solidFill>
                  <a:srgbClr val="002060"/>
                </a:solidFill>
                <a:latin typeface="Oswald"/>
              </a:rPr>
              <a:t>Goals</a:t>
            </a:r>
            <a:endParaRPr lang="en-US" sz="6000">
              <a:solidFill>
                <a:srgbClr val="002060"/>
              </a:solidFill>
              <a:latin typeface="Oswald"/>
            </a:endParaRPr>
          </a:p>
        </p:txBody>
      </p:sp>
      <p:graphicFrame>
        <p:nvGraphicFramePr>
          <p:cNvPr id="5" name="Diagram 4">
            <a:extLst>
              <a:ext uri="{FF2B5EF4-FFF2-40B4-BE49-F238E27FC236}">
                <a16:creationId xmlns:a16="http://schemas.microsoft.com/office/drawing/2014/main" id="{01660085-8652-A085-2085-CCE6D82962E0}"/>
              </a:ext>
            </a:extLst>
          </p:cNvPr>
          <p:cNvGraphicFramePr/>
          <p:nvPr>
            <p:extLst>
              <p:ext uri="{D42A27DB-BD31-4B8C-83A1-F6EECF244321}">
                <p14:modId xmlns:p14="http://schemas.microsoft.com/office/powerpoint/2010/main" val="1944616891"/>
              </p:ext>
            </p:extLst>
          </p:nvPr>
        </p:nvGraphicFramePr>
        <p:xfrm>
          <a:off x="2366210" y="1099887"/>
          <a:ext cx="6329435" cy="29437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97585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125"/>
        <p:cNvGrpSpPr/>
        <p:nvPr/>
      </p:nvGrpSpPr>
      <p:grpSpPr>
        <a:xfrm>
          <a:off x="0" y="0"/>
          <a:ext cx="0" cy="0"/>
          <a:chOff x="0" y="0"/>
          <a:chExt cx="0" cy="0"/>
        </a:xfrm>
      </p:grpSpPr>
      <p:sp>
        <p:nvSpPr>
          <p:cNvPr id="2" name="Rectangle 1">
            <a:extLst>
              <a:ext uri="{FF2B5EF4-FFF2-40B4-BE49-F238E27FC236}">
                <a16:creationId xmlns:a16="http://schemas.microsoft.com/office/drawing/2014/main" id="{F9AB3D03-3681-6D67-49AB-B0ED8F25FF83}"/>
              </a:ext>
            </a:extLst>
          </p:cNvPr>
          <p:cNvSpPr/>
          <p:nvPr/>
        </p:nvSpPr>
        <p:spPr>
          <a:xfrm>
            <a:off x="3690844" y="200526"/>
            <a:ext cx="5220545" cy="473242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6" name="Google Shape;126;p7"/>
          <p:cNvSpPr txBox="1">
            <a:spLocks noGrp="1"/>
          </p:cNvSpPr>
          <p:nvPr>
            <p:ph type="title"/>
          </p:nvPr>
        </p:nvSpPr>
        <p:spPr>
          <a:xfrm>
            <a:off x="485989" y="2927683"/>
            <a:ext cx="2735100" cy="767700"/>
          </a:xfrm>
          <a:prstGeom prst="rect">
            <a:avLst/>
          </a:prstGeom>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ct val="111111"/>
              <a:buNone/>
            </a:pPr>
            <a:r>
              <a:rPr lang="en" sz="4000">
                <a:latin typeface="Oswald" panose="00000500000000000000" pitchFamily="2" charset="0"/>
              </a:rPr>
              <a:t>Coordinated Access is</a:t>
            </a:r>
            <a:br>
              <a:rPr lang="en" sz="4000">
                <a:latin typeface="Oswald" panose="00000500000000000000" pitchFamily="2" charset="0"/>
              </a:rPr>
            </a:br>
            <a:r>
              <a:rPr lang="en" sz="4000">
                <a:latin typeface="Oswald" panose="00000500000000000000" pitchFamily="2" charset="0"/>
              </a:rPr>
              <a:t>NOT …</a:t>
            </a:r>
            <a:endParaRPr sz="4000">
              <a:latin typeface="Oswald" panose="00000500000000000000" pitchFamily="2" charset="0"/>
            </a:endParaRPr>
          </a:p>
        </p:txBody>
      </p:sp>
      <p:sp>
        <p:nvSpPr>
          <p:cNvPr id="127" name="Google Shape;127;p7"/>
          <p:cNvSpPr txBox="1">
            <a:spLocks noGrp="1"/>
          </p:cNvSpPr>
          <p:nvPr>
            <p:ph type="body" idx="1"/>
          </p:nvPr>
        </p:nvSpPr>
        <p:spPr>
          <a:xfrm>
            <a:off x="3842316" y="332332"/>
            <a:ext cx="4917600" cy="4468808"/>
          </a:xfrm>
          <a:prstGeom prst="rect">
            <a:avLst/>
          </a:prstGeom>
          <a:noFill/>
          <a:ln>
            <a:noFill/>
          </a:ln>
        </p:spPr>
        <p:txBody>
          <a:bodyPr spcFirstLastPara="1" wrap="square" lIns="91425" tIns="91425" rIns="91425" bIns="91425" anchor="t" anchorCtr="0">
            <a:noAutofit/>
          </a:bodyPr>
          <a:lstStyle/>
          <a:p>
            <a:pPr marL="228600" indent="0">
              <a:buSzPct val="100000"/>
            </a:pPr>
            <a:r>
              <a:rPr lang="en" sz="1500" b="1">
                <a:solidFill>
                  <a:srgbClr val="002060"/>
                </a:solidFill>
                <a:latin typeface="+mj-lt"/>
              </a:rPr>
              <a:t>First come, first served</a:t>
            </a:r>
            <a:r>
              <a:rPr lang="en" sz="1500">
                <a:solidFill>
                  <a:srgbClr val="002060"/>
                </a:solidFill>
                <a:latin typeface="+mj-lt"/>
              </a:rPr>
              <a:t>: Referrals or services are provided in the order that clients apply or seek assistance.</a:t>
            </a:r>
          </a:p>
          <a:p>
            <a:pPr marL="228600" indent="0">
              <a:buSzPct val="100000"/>
            </a:pPr>
            <a:endParaRPr lang="en" sz="1500">
              <a:solidFill>
                <a:srgbClr val="002060"/>
              </a:solidFill>
              <a:latin typeface="+mj-lt"/>
            </a:endParaRPr>
          </a:p>
          <a:p>
            <a:pPr marL="228600" indent="0">
              <a:lnSpc>
                <a:spcPct val="114999"/>
              </a:lnSpc>
            </a:pPr>
            <a:r>
              <a:rPr lang="en" sz="1500" b="1">
                <a:solidFill>
                  <a:srgbClr val="002060"/>
                </a:solidFill>
                <a:latin typeface="+mj-lt"/>
              </a:rPr>
              <a:t>Back-door or side-door referral processes</a:t>
            </a:r>
            <a:r>
              <a:rPr lang="en" sz="1500">
                <a:solidFill>
                  <a:srgbClr val="002060"/>
                </a:solidFill>
                <a:latin typeface="+mj-lt"/>
              </a:rPr>
              <a:t>: Direct referrals made through personal connections rather than following the standard Coordinated Access System procedures.</a:t>
            </a:r>
          </a:p>
          <a:p>
            <a:pPr marL="228600" indent="0">
              <a:lnSpc>
                <a:spcPct val="114999"/>
              </a:lnSpc>
            </a:pPr>
            <a:endParaRPr lang="en" sz="1500">
              <a:solidFill>
                <a:srgbClr val="002060"/>
              </a:solidFill>
              <a:latin typeface="+mj-lt"/>
            </a:endParaRPr>
          </a:p>
          <a:p>
            <a:pPr marL="228600" indent="0">
              <a:lnSpc>
                <a:spcPct val="114999"/>
              </a:lnSpc>
            </a:pPr>
            <a:r>
              <a:rPr lang="en" sz="1500" b="1">
                <a:solidFill>
                  <a:srgbClr val="002060"/>
                </a:solidFill>
                <a:latin typeface="+mj-lt"/>
              </a:rPr>
              <a:t>Closed referral system</a:t>
            </a:r>
            <a:r>
              <a:rPr lang="en" sz="1500">
                <a:solidFill>
                  <a:srgbClr val="002060"/>
                </a:solidFill>
                <a:latin typeface="+mj-lt"/>
              </a:rPr>
              <a:t>: Referrals limited to specific programs or agencies, often with restricted access criteria.</a:t>
            </a:r>
          </a:p>
          <a:p>
            <a:pPr marL="228600" indent="0">
              <a:lnSpc>
                <a:spcPct val="114999"/>
              </a:lnSpc>
            </a:pPr>
            <a:endParaRPr lang="en" sz="1500">
              <a:solidFill>
                <a:srgbClr val="002060"/>
              </a:solidFill>
              <a:latin typeface="+mj-lt"/>
            </a:endParaRPr>
          </a:p>
          <a:p>
            <a:pPr marL="228600" indent="0">
              <a:lnSpc>
                <a:spcPct val="114999"/>
              </a:lnSpc>
            </a:pPr>
            <a:r>
              <a:rPr lang="en" sz="1500" b="1">
                <a:solidFill>
                  <a:srgbClr val="002060"/>
                </a:solidFill>
                <a:latin typeface="+mj-lt"/>
              </a:rPr>
              <a:t>Opaque processes</a:t>
            </a:r>
            <a:r>
              <a:rPr lang="en" sz="1500">
                <a:solidFill>
                  <a:srgbClr val="002060"/>
                </a:solidFill>
                <a:latin typeface="+mj-lt"/>
              </a:rPr>
              <a:t>: Unclear or undefined procedures for obtaining referrals or accessing resources.</a:t>
            </a:r>
          </a:p>
          <a:p>
            <a:pPr marL="457200" lvl="0" indent="-334010" algn="l">
              <a:lnSpc>
                <a:spcPct val="114999"/>
              </a:lnSpc>
              <a:spcBef>
                <a:spcPts val="0"/>
              </a:spcBef>
              <a:spcAft>
                <a:spcPts val="0"/>
              </a:spcAft>
              <a:buSzPct val="100000"/>
              <a:buChar char="●"/>
            </a:pPr>
            <a:endParaRPr lang="en" sz="1500">
              <a:solidFill>
                <a:srgbClr val="002060"/>
              </a:solidFill>
              <a:latin typeface="+mj-lt"/>
            </a:endParaRPr>
          </a:p>
          <a:p>
            <a:pPr marL="0" lvl="0" indent="0" algn="l" rtl="0">
              <a:lnSpc>
                <a:spcPct val="115000"/>
              </a:lnSpc>
              <a:spcBef>
                <a:spcPts val="1200"/>
              </a:spcBef>
              <a:spcAft>
                <a:spcPts val="1200"/>
              </a:spcAft>
              <a:buSzPct val="100000"/>
              <a:buNone/>
            </a:pPr>
            <a:endParaRPr sz="1500">
              <a:solidFill>
                <a:srgbClr val="002060"/>
              </a:solidFill>
              <a:latin typeface="+mj-lt"/>
            </a:endParaRPr>
          </a:p>
        </p:txBody>
      </p:sp>
    </p:spTree>
  </p:cSld>
  <p:clrMapOvr>
    <a:masterClrMapping/>
  </p:clrMapOvr>
</p:sld>
</file>

<file path=ppt/theme/theme1.xml><?xml version="1.0" encoding="utf-8"?>
<a:theme xmlns:a="http://schemas.openxmlformats.org/drawingml/2006/main" name="1_Sacramento Steps Forward">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acramento Steps Forward">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acramento Steps Forward">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65CF2BE08053E4E8E37BD33591D9C3F" ma:contentTypeVersion="10" ma:contentTypeDescription="Create a new document." ma:contentTypeScope="" ma:versionID="146a2b0b0a6e5d86c9c0c9e4da4a4970">
  <xsd:schema xmlns:xsd="http://www.w3.org/2001/XMLSchema" xmlns:xs="http://www.w3.org/2001/XMLSchema" xmlns:p="http://schemas.microsoft.com/office/2006/metadata/properties" xmlns:ns2="e3f4d15e-7eda-4d75-9044-df61919f3961" xmlns:ns3="fa1acc97-4abb-4f89-863f-f11f1096c5be" targetNamespace="http://schemas.microsoft.com/office/2006/metadata/properties" ma:root="true" ma:fieldsID="644bb26c05e21513981079a34861250b" ns2:_="" ns3:_="">
    <xsd:import namespace="e3f4d15e-7eda-4d75-9044-df61919f3961"/>
    <xsd:import namespace="fa1acc97-4abb-4f89-863f-f11f1096c5b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f4d15e-7eda-4d75-9044-df61919f39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a1acc97-4abb-4f89-863f-f11f1096c5b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E1F3813-62D4-436D-A82D-7329A61488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f4d15e-7eda-4d75-9044-df61919f3961"/>
    <ds:schemaRef ds:uri="fa1acc97-4abb-4f89-863f-f11f1096c5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EFA32B0-D28D-4E8A-98F6-DEA39D6638DD}">
  <ds:schemaRefs>
    <ds:schemaRef ds:uri="e3f4d15e-7eda-4d75-9044-df61919f3961"/>
    <ds:schemaRef ds:uri="fa1acc97-4abb-4f89-863f-f11f1096c5b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2F4A0B5-7F34-4EB7-8968-49759CA6E0A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54</Slides>
  <Notes>54</Notes>
  <HiddenSlides>1</HiddenSlides>
  <ScaleCrop>false</ScaleCrop>
  <HeadingPairs>
    <vt:vector size="4" baseType="variant">
      <vt:variant>
        <vt:lpstr>Theme</vt:lpstr>
      </vt:variant>
      <vt:variant>
        <vt:i4>5</vt:i4>
      </vt:variant>
      <vt:variant>
        <vt:lpstr>Slide Titles</vt:lpstr>
      </vt:variant>
      <vt:variant>
        <vt:i4>54</vt:i4>
      </vt:variant>
    </vt:vector>
  </HeadingPairs>
  <TitlesOfParts>
    <vt:vector size="59" baseType="lpstr">
      <vt:lpstr>1_Sacramento Steps Forward</vt:lpstr>
      <vt:lpstr>Sacramento Steps Forward</vt:lpstr>
      <vt:lpstr>Office Theme</vt:lpstr>
      <vt:lpstr>Sacramento Steps Forward</vt:lpstr>
      <vt:lpstr>1_Office Theme</vt:lpstr>
      <vt:lpstr>Coordinated Access System (CAS) Housing Referral Process</vt:lpstr>
      <vt:lpstr>PowerPoint Presentation</vt:lpstr>
      <vt:lpstr>PowerPoint Presentation</vt:lpstr>
      <vt:lpstr>PowerPoint Presentation</vt:lpstr>
      <vt:lpstr>PowerPoint Presentation</vt:lpstr>
      <vt:lpstr>Coordinated Access System (CAS)</vt:lpstr>
      <vt:lpstr>What is Coordinated Access? </vt:lpstr>
      <vt:lpstr>CAS  Goals</vt:lpstr>
      <vt:lpstr>Coordinated Access is NOT …</vt:lpstr>
      <vt:lpstr>Essential Elements of the Housing Referral Process</vt:lpstr>
      <vt:lpstr>Access in Sacramento</vt:lpstr>
      <vt:lpstr> Assessments</vt:lpstr>
      <vt:lpstr>Prioritization</vt:lpstr>
      <vt:lpstr>Survivor-Coordinated Access System  (S-CAS)</vt:lpstr>
      <vt:lpstr>A Confidential  System for Survivors</vt:lpstr>
      <vt:lpstr>Survivor Coordinated Access System (S-CAS) Programs</vt:lpstr>
      <vt:lpstr>Essential Elements of Survivor Coordinated Access System (S-CAS)</vt:lpstr>
      <vt:lpstr>PowerPoint Presentation</vt:lpstr>
      <vt:lpstr>PowerPoint Presentation</vt:lpstr>
      <vt:lpstr>PowerPoint Presentation</vt:lpstr>
      <vt:lpstr>PowerPoint Presentation</vt:lpstr>
      <vt:lpstr>S-CAS System Goals</vt:lpstr>
      <vt:lpstr>BREAK TIME</vt:lpstr>
      <vt:lpstr>Verification of Required Referral Documentation   "The Basics"</vt:lpstr>
      <vt:lpstr>PowerPoint Presentation</vt:lpstr>
      <vt:lpstr>PowerPoint Presentation</vt:lpstr>
      <vt:lpstr>Case Conferencing Tool</vt:lpstr>
      <vt:lpstr>Document Readiness Forms</vt:lpstr>
      <vt:lpstr>Document Readiness Form</vt:lpstr>
      <vt:lpstr>Document Readiness Forms</vt:lpstr>
      <vt:lpstr>Document Readiness Forms</vt:lpstr>
      <vt:lpstr>Document Readiness Forms</vt:lpstr>
      <vt:lpstr>Document Readiness Forms</vt:lpstr>
      <vt:lpstr>Document Readiness Forms</vt:lpstr>
      <vt:lpstr>Document Readiness Forms</vt:lpstr>
      <vt:lpstr>Document Readiness Forms</vt:lpstr>
      <vt:lpstr>Document Readiness Forms</vt:lpstr>
      <vt:lpstr>Document Readiness Forms</vt:lpstr>
      <vt:lpstr>CAS Housing Program Types</vt:lpstr>
      <vt:lpstr>PowerPoint Presentation</vt:lpstr>
      <vt:lpstr>PowerPoint Presentation</vt:lpstr>
      <vt:lpstr>PowerPoint Presentation</vt:lpstr>
      <vt:lpstr>PowerPoint Presentation</vt:lpstr>
      <vt:lpstr>Permanent Supportive Housing (PSH)</vt:lpstr>
      <vt:lpstr>Permanent Housing (PH) with Services</vt:lpstr>
      <vt:lpstr>Permanent Housing Without Services</vt:lpstr>
      <vt:lpstr>Rapid Rehousing (RRH)</vt:lpstr>
      <vt:lpstr>Confirm Client Interest </vt:lpstr>
      <vt:lpstr>Confirm Client Interest</vt:lpstr>
      <vt:lpstr>Referral Submission </vt:lpstr>
      <vt:lpstr>Referral Transparency</vt:lpstr>
      <vt:lpstr>CAS Housing Program Enrollment</vt:lpstr>
      <vt:lpstr>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Coordinated Access System (CAS) Housing &amp; Case Conferencing Training</dc:title>
  <dc:creator>Shaitra Ken</dc:creator>
  <cp:revision>46</cp:revision>
  <dcterms:modified xsi:type="dcterms:W3CDTF">2024-09-25T21:06:51Z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0x010100965CF2BE08053E4E8E37BD33591D9C3F</vt:lpwstr>
  </property>
  <property fmtid="{D5CDD505-2E9C-101B-9397-08002B2CF9AE}" pid="3" name="MediaServiceImageTags">
    <vt:lpwstr/>
  </property>
</Properties>
</file>