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C139486-79E9-4B27-AE04-EC8A9B178A4A}">
  <a:tblStyle styleId="{5C139486-79E9-4B27-AE04-EC8A9B178A4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regular.fntdata"/><Relationship Id="rId25" Type="http://schemas.openxmlformats.org/officeDocument/2006/relationships/slide" Target="slides/slide19.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boldItalic.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486f505f16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486f505f16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486f505f16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486f505f16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486f505f16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486f505f16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486f505f16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486f505f16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486f505f16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486f505f16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486f505f16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486f505f16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486f505f16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486f505f16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486f505f16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486f505f16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486f505f16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486f505f16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486f505f16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486f505f16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4f64a0bda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4f64a0bda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486f505f1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486f505f1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486f505f16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486f505f16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486f505f16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486f505f16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4978c9426e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4978c9426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4f64a0bd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4f64a0bd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86f505f16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86f505f16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486f505f16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486f505f16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hyperlink" Target="https://drive.google.com/file/d/1aTjnvCgT5k41Hg6ryBUY5lrO-7ko-sZK/view?usp=share_lin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drive.google.com/file/d/1Xx2sbpsXOcjelwCq38BJlIVuCjavLDWL/view?usp=sharing"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hyperlink" Target="https://drive.google.com/file/d/1gtf9pNcWj5-48O90eW0J2EuNwsohqtOx/view?usp=share_link" TargetMode="External"/><Relationship Id="rId4" Type="http://schemas.openxmlformats.org/officeDocument/2006/relationships/hyperlink" Target="https://drive.google.com/file/d/1gtf9pNcWj5-48O90eW0J2EuNwsohqtOx/view?usp=share_link" TargetMode="External"/><Relationship Id="rId5" Type="http://schemas.openxmlformats.org/officeDocument/2006/relationships/hyperlink" Target="https://drive.google.com/file/d/1gtf9pNcWj5-48O90eW0J2EuNwsohqtOx/view?usp=share_link" TargetMode="External"/><Relationship Id="rId6"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rive.google.com/file/d/1hsCjmasQ9_wnhYyG-LLwfSmWUwUrWhlP/view?usp=share_link" TargetMode="External"/><Relationship Id="rId4" Type="http://schemas.openxmlformats.org/officeDocument/2006/relationships/hyperlink" Target="https://docs.google.com/spreadsheets/d/16hAN4n81duwzy3i_MIIpUrPWOh-XDspk/edit?usp=share_link&amp;ouid=113162894402768301918&amp;rtpof=true&amp;sd=true" TargetMode="External"/><Relationship Id="rId5" Type="http://schemas.openxmlformats.org/officeDocument/2006/relationships/hyperlink" Target="https://drive.google.com/file/d/1R2qQxiJ3h9Q23dUE5ZOKbeCX5tKUQ4Uy/view?usp=share_lin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hudexchange.info/resource/4783/determining-homeless-status-of-youth/" TargetMode="External"/><Relationship Id="rId4" Type="http://schemas.openxmlformats.org/officeDocument/2006/relationships/hyperlink" Target="https://www.hud.gov/sites/dfiles/PIH/documents/FYI_FAQs_Version_VMS_Reporting_&amp;_Amended_Notice_Update_9.29.2021_%20(002).pdf" TargetMode="External"/><Relationship Id="rId5" Type="http://schemas.openxmlformats.org/officeDocument/2006/relationships/hyperlink" Target="https://www.hud.gov/sites/dfiles/SPM/documents/FR-6600-N-41_Foster_Youth_to_Independence_FYI_Competitive_NOFOv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spreadsheets/d/16hAN4n81duwzy3i_MIIpUrPWOh-XDspk/edit?usp=share_link&amp;ouid=113162894402768301918&amp;rtpof=true&amp;sd=tr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drive.google.com/file/d/10v5u976akbNDi9kTtTWNUBtE9ptwJufR/view?usp=share_li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ecfr.gov/current/title-24/subtitle-B/chapter-V/subchapter-C/part-57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 name="Shape 66"/>
        <p:cNvGrpSpPr/>
        <p:nvPr/>
      </p:nvGrpSpPr>
      <p:grpSpPr>
        <a:xfrm>
          <a:off x="0" y="0"/>
          <a:ext cx="0" cy="0"/>
          <a:chOff x="0" y="0"/>
          <a:chExt cx="0" cy="0"/>
        </a:xfrm>
      </p:grpSpPr>
      <p:sp>
        <p:nvSpPr>
          <p:cNvPr id="67" name="Google Shape;67;p13"/>
          <p:cNvSpPr txBox="1"/>
          <p:nvPr>
            <p:ph idx="1" type="subTitle"/>
          </p:nvPr>
        </p:nvSpPr>
        <p:spPr>
          <a:xfrm>
            <a:off x="311700" y="3204088"/>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000">
                <a:solidFill>
                  <a:schemeClr val="accent5"/>
                </a:solidFill>
              </a:rPr>
              <a:t>Foster Youth to Independence (FYI) Voucher</a:t>
            </a:r>
            <a:endParaRPr b="1" sz="3000">
              <a:solidFill>
                <a:schemeClr val="accent5"/>
              </a:solidFill>
            </a:endParaRPr>
          </a:p>
        </p:txBody>
      </p:sp>
      <p:grpSp>
        <p:nvGrpSpPr>
          <p:cNvPr id="68" name="Google Shape;68;p13"/>
          <p:cNvGrpSpPr/>
          <p:nvPr/>
        </p:nvGrpSpPr>
        <p:grpSpPr>
          <a:xfrm>
            <a:off x="-389250" y="-2"/>
            <a:ext cx="6604394" cy="2526742"/>
            <a:chOff x="0" y="744575"/>
            <a:chExt cx="6807250" cy="2757850"/>
          </a:xfrm>
        </p:grpSpPr>
        <p:pic>
          <p:nvPicPr>
            <p:cNvPr id="69" name="Google Shape;69;p13"/>
            <p:cNvPicPr preferRelativeResize="0"/>
            <p:nvPr/>
          </p:nvPicPr>
          <p:blipFill>
            <a:blip r:embed="rId3">
              <a:alphaModFix/>
            </a:blip>
            <a:stretch>
              <a:fillRect/>
            </a:stretch>
          </p:blipFill>
          <p:spPr>
            <a:xfrm>
              <a:off x="587484" y="744575"/>
              <a:ext cx="6219765" cy="2757849"/>
            </a:xfrm>
            <a:prstGeom prst="rect">
              <a:avLst/>
            </a:prstGeom>
            <a:noFill/>
            <a:ln>
              <a:noFill/>
            </a:ln>
          </p:spPr>
        </p:pic>
        <p:pic>
          <p:nvPicPr>
            <p:cNvPr id="70" name="Google Shape;70;p13"/>
            <p:cNvPicPr preferRelativeResize="0"/>
            <p:nvPr/>
          </p:nvPicPr>
          <p:blipFill rotWithShape="1">
            <a:blip r:embed="rId3">
              <a:alphaModFix/>
            </a:blip>
            <a:srcRect b="0" l="0" r="77457" t="62888"/>
            <a:stretch/>
          </p:blipFill>
          <p:spPr>
            <a:xfrm>
              <a:off x="0" y="2478950"/>
              <a:ext cx="1231642" cy="1023475"/>
            </a:xfrm>
            <a:prstGeom prst="rect">
              <a:avLst/>
            </a:prstGeom>
            <a:noFill/>
            <a:ln>
              <a:noFill/>
            </a:ln>
          </p:spPr>
        </p:pic>
      </p:grpSp>
      <p:sp>
        <p:nvSpPr>
          <p:cNvPr id="71" name="Google Shape;71;p13"/>
          <p:cNvSpPr txBox="1"/>
          <p:nvPr/>
        </p:nvSpPr>
        <p:spPr>
          <a:xfrm>
            <a:off x="1269750" y="2757700"/>
            <a:ext cx="66045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solidFill>
                  <a:schemeClr val="accent5"/>
                </a:solidFill>
              </a:rPr>
              <a:t>In collaboration with HUD, SHRA, and SSF</a:t>
            </a:r>
            <a:endParaRPr b="1" sz="1700">
              <a:solidFill>
                <a:schemeClr val="accent5"/>
              </a:solidFill>
            </a:endParaRPr>
          </a:p>
        </p:txBody>
      </p:sp>
      <p:sp>
        <p:nvSpPr>
          <p:cNvPr id="72" name="Google Shape;72;p13"/>
          <p:cNvSpPr txBox="1"/>
          <p:nvPr/>
        </p:nvSpPr>
        <p:spPr>
          <a:xfrm>
            <a:off x="1537800" y="4244550"/>
            <a:ext cx="6068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Presented by  Vivan Nguyen (She/Her)</a:t>
            </a:r>
            <a:endParaRPr/>
          </a:p>
          <a:p>
            <a:pPr indent="0" lvl="0" marL="0" rtl="0" algn="ctr">
              <a:spcBef>
                <a:spcPts val="0"/>
              </a:spcBef>
              <a:spcAft>
                <a:spcPts val="0"/>
              </a:spcAft>
              <a:buNone/>
            </a:pPr>
            <a:r>
              <a:rPr lang="en"/>
              <a:t>CES Program Analyst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At Risk of Homelessness Definition (HUD) continued…</a:t>
            </a:r>
            <a:endParaRPr/>
          </a:p>
        </p:txBody>
      </p:sp>
      <p:sp>
        <p:nvSpPr>
          <p:cNvPr id="127" name="Google Shape;127;p22"/>
          <p:cNvSpPr txBox="1"/>
          <p:nvPr>
            <p:ph idx="4294967295" type="body"/>
          </p:nvPr>
        </p:nvSpPr>
        <p:spPr>
          <a:xfrm>
            <a:off x="99900" y="738825"/>
            <a:ext cx="8382000" cy="3673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523"/>
              <a:buNone/>
            </a:pPr>
            <a:r>
              <a:rPr lang="en" sz="1700">
                <a:solidFill>
                  <a:schemeClr val="dk2"/>
                </a:solidFill>
              </a:rPr>
              <a:t> </a:t>
            </a:r>
            <a:r>
              <a:rPr b="1" lang="en" sz="1700">
                <a:solidFill>
                  <a:schemeClr val="dk2"/>
                </a:solidFill>
              </a:rPr>
              <a:t>AND</a:t>
            </a:r>
            <a:r>
              <a:rPr lang="en" sz="1700">
                <a:solidFill>
                  <a:schemeClr val="dk2"/>
                </a:solidFill>
              </a:rPr>
              <a:t> Meets </a:t>
            </a:r>
            <a:r>
              <a:rPr b="1" lang="en" sz="1700">
                <a:solidFill>
                  <a:schemeClr val="dk2"/>
                </a:solidFill>
              </a:rPr>
              <a:t>ONE</a:t>
            </a:r>
            <a:r>
              <a:rPr lang="en" sz="1700">
                <a:solidFill>
                  <a:schemeClr val="dk2"/>
                </a:solidFill>
              </a:rPr>
              <a:t> of the following conditions:  </a:t>
            </a:r>
            <a:endParaRPr sz="14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(A) Has moved because of economic reasons two or more times during the 60 days immediately preceding the application for homelessness prevention assistance; </a:t>
            </a:r>
            <a:endParaRPr sz="13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(B) Is living in the home of another because of economic hardship;  </a:t>
            </a:r>
            <a:endParaRPr sz="13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(C) Has been notified in writing that their right to occupy their current housing or living situation will be terminated within 21 days of the date of application for assistance; </a:t>
            </a:r>
            <a:endParaRPr sz="13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 (D) Lives in a hotel or motel and the cost of the hotel or motel stay is not paid by charitable organizations or by federal, State, or local government programs for low-income individuals;  </a:t>
            </a:r>
            <a:endParaRPr sz="13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(E) Lives in a single-room occupancy or efficiency apartment unit in which there reside more than two persons, or lives in a larger housing unit in which there reside more than 1.5 people per room, as defined by the U.S. Census Bureau; </a:t>
            </a:r>
            <a:endParaRPr sz="1300">
              <a:solidFill>
                <a:schemeClr val="dk2"/>
              </a:solidFill>
            </a:endParaRPr>
          </a:p>
          <a:p>
            <a:pPr indent="0" lvl="0" marL="0" rtl="0" algn="l">
              <a:lnSpc>
                <a:spcPct val="100000"/>
              </a:lnSpc>
              <a:spcBef>
                <a:spcPts val="1200"/>
              </a:spcBef>
              <a:spcAft>
                <a:spcPts val="0"/>
              </a:spcAft>
              <a:buSzPts val="523"/>
              <a:buNone/>
            </a:pPr>
            <a:r>
              <a:rPr lang="en" sz="1300">
                <a:solidFill>
                  <a:schemeClr val="dk2"/>
                </a:solidFill>
              </a:rPr>
              <a:t> (F) Is exiting a publicly funded institution, or system of care (such as a health-care facility, a mental health facility, foster care or other youth facility, or correction program or institution); or  </a:t>
            </a:r>
            <a:endParaRPr sz="1300">
              <a:solidFill>
                <a:schemeClr val="dk2"/>
              </a:solidFill>
            </a:endParaRPr>
          </a:p>
          <a:p>
            <a:pPr indent="0" lvl="0" marL="0" rtl="0" algn="l">
              <a:lnSpc>
                <a:spcPct val="100000"/>
              </a:lnSpc>
              <a:spcBef>
                <a:spcPts val="1200"/>
              </a:spcBef>
              <a:spcAft>
                <a:spcPts val="1200"/>
              </a:spcAft>
              <a:buSzPts val="523"/>
              <a:buNone/>
            </a:pPr>
            <a:r>
              <a:rPr lang="en" sz="1300">
                <a:solidFill>
                  <a:schemeClr val="dk2"/>
                </a:solidFill>
              </a:rPr>
              <a:t>(G) Otherwise lives in housing that has characteristics associated with instability and an increased risk of homelessness, as identified in the recipient's approved consolidated plan;  </a:t>
            </a:r>
            <a:endParaRPr sz="13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At Risk of Homelessness Certification Form</a:t>
            </a:r>
            <a:endParaRPr/>
          </a:p>
        </p:txBody>
      </p:sp>
      <p:pic>
        <p:nvPicPr>
          <p:cNvPr id="133" name="Google Shape;133;p23"/>
          <p:cNvPicPr preferRelativeResize="0"/>
          <p:nvPr/>
        </p:nvPicPr>
        <p:blipFill>
          <a:blip r:embed="rId3">
            <a:alphaModFix/>
          </a:blip>
          <a:stretch>
            <a:fillRect/>
          </a:stretch>
        </p:blipFill>
        <p:spPr>
          <a:xfrm>
            <a:off x="5092850" y="771450"/>
            <a:ext cx="3038148" cy="4219650"/>
          </a:xfrm>
          <a:prstGeom prst="rect">
            <a:avLst/>
          </a:prstGeom>
          <a:noFill/>
          <a:ln>
            <a:noFill/>
          </a:ln>
        </p:spPr>
      </p:pic>
      <p:sp>
        <p:nvSpPr>
          <p:cNvPr id="134" name="Google Shape;134;p23"/>
          <p:cNvSpPr txBox="1"/>
          <p:nvPr/>
        </p:nvSpPr>
        <p:spPr>
          <a:xfrm>
            <a:off x="479400" y="958750"/>
            <a:ext cx="24003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Link to form: </a:t>
            </a:r>
            <a:r>
              <a:rPr lang="en" u="sng">
                <a:solidFill>
                  <a:schemeClr val="hlink"/>
                </a:solidFill>
                <a:latin typeface="Roboto"/>
                <a:ea typeface="Roboto"/>
                <a:cs typeface="Roboto"/>
                <a:sym typeface="Roboto"/>
                <a:hlinkClick r:id="rId4"/>
              </a:rPr>
              <a:t>At Risk of Homelessness Certification</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rPr lang="en">
                <a:latin typeface="Roboto"/>
                <a:ea typeface="Roboto"/>
                <a:cs typeface="Roboto"/>
                <a:sym typeface="Roboto"/>
              </a:rPr>
              <a:t>Must be filled out completely and signed</a:t>
            </a:r>
            <a:endParaRPr>
              <a:latin typeface="Roboto"/>
              <a:ea typeface="Roboto"/>
              <a:cs typeface="Roboto"/>
              <a:sym typeface="Roboto"/>
            </a:endParaRPr>
          </a:p>
        </p:txBody>
      </p:sp>
      <p:sp>
        <p:nvSpPr>
          <p:cNvPr id="135" name="Google Shape;135;p23"/>
          <p:cNvSpPr txBox="1"/>
          <p:nvPr/>
        </p:nvSpPr>
        <p:spPr>
          <a:xfrm>
            <a:off x="3103400" y="1843700"/>
            <a:ext cx="1674900" cy="6156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BOTH boxes must be checked off </a:t>
            </a:r>
            <a:endParaRPr>
              <a:latin typeface="Roboto"/>
              <a:ea typeface="Roboto"/>
              <a:cs typeface="Roboto"/>
              <a:sym typeface="Roboto"/>
            </a:endParaRPr>
          </a:p>
        </p:txBody>
      </p:sp>
      <p:sp>
        <p:nvSpPr>
          <p:cNvPr id="136" name="Google Shape;136;p23"/>
          <p:cNvSpPr/>
          <p:nvPr/>
        </p:nvSpPr>
        <p:spPr>
          <a:xfrm>
            <a:off x="4844600" y="2083850"/>
            <a:ext cx="338400" cy="135300"/>
          </a:xfrm>
          <a:prstGeom prst="rightArrow">
            <a:avLst>
              <a:gd fmla="val 50000" name="adj1"/>
              <a:gd fmla="val 50000" name="adj2"/>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3"/>
          <p:cNvSpPr txBox="1"/>
          <p:nvPr/>
        </p:nvSpPr>
        <p:spPr>
          <a:xfrm>
            <a:off x="2879725" y="3043850"/>
            <a:ext cx="1898700" cy="6156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At least 1</a:t>
            </a:r>
            <a:r>
              <a:rPr lang="en">
                <a:latin typeface="Roboto"/>
                <a:ea typeface="Roboto"/>
                <a:cs typeface="Roboto"/>
                <a:sym typeface="Roboto"/>
              </a:rPr>
              <a:t> box must be checked off </a:t>
            </a:r>
            <a:endParaRPr>
              <a:latin typeface="Roboto"/>
              <a:ea typeface="Roboto"/>
              <a:cs typeface="Roboto"/>
              <a:sym typeface="Roboto"/>
            </a:endParaRPr>
          </a:p>
        </p:txBody>
      </p:sp>
      <p:sp>
        <p:nvSpPr>
          <p:cNvPr id="138" name="Google Shape;138;p23"/>
          <p:cNvSpPr/>
          <p:nvPr/>
        </p:nvSpPr>
        <p:spPr>
          <a:xfrm flipH="1">
            <a:off x="4872500" y="2717800"/>
            <a:ext cx="282600" cy="1114500"/>
          </a:xfrm>
          <a:prstGeom prst="rightBrace">
            <a:avLst>
              <a:gd fmla="val 50000" name="adj1"/>
              <a:gd fmla="val 50000" name="adj2"/>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Category 1: Literally Homeless</a:t>
            </a:r>
            <a:endParaRPr/>
          </a:p>
        </p:txBody>
      </p:sp>
      <p:sp>
        <p:nvSpPr>
          <p:cNvPr id="144" name="Google Shape;144;p24"/>
          <p:cNvSpPr txBox="1"/>
          <p:nvPr>
            <p:ph idx="1" type="body"/>
          </p:nvPr>
        </p:nvSpPr>
        <p:spPr>
          <a:xfrm>
            <a:off x="141475" y="1311200"/>
            <a:ext cx="2977200" cy="3589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p>
          <a:p>
            <a:pPr indent="0" lvl="0" marL="0" rtl="0" algn="l">
              <a:spcBef>
                <a:spcPts val="1200"/>
              </a:spcBef>
              <a:spcAft>
                <a:spcPts val="0"/>
              </a:spcAft>
              <a:buNone/>
            </a:pPr>
            <a:r>
              <a:rPr b="1" lang="en" sz="1500"/>
              <a:t>Type of documentation required:</a:t>
            </a:r>
            <a:endParaRPr b="1" sz="1500"/>
          </a:p>
          <a:p>
            <a:pPr indent="0" lvl="0" marL="0" rtl="0" algn="l">
              <a:lnSpc>
                <a:spcPct val="100000"/>
              </a:lnSpc>
              <a:spcBef>
                <a:spcPts val="1200"/>
              </a:spcBef>
              <a:spcAft>
                <a:spcPts val="0"/>
              </a:spcAft>
              <a:buNone/>
            </a:pPr>
            <a:r>
              <a:rPr lang="en" sz="1500"/>
              <a:t>Homeless Certification </a:t>
            </a:r>
            <a:endParaRPr sz="1500"/>
          </a:p>
          <a:p>
            <a:pPr indent="0" lvl="0" marL="0" rtl="0" algn="l">
              <a:lnSpc>
                <a:spcPct val="100000"/>
              </a:lnSpc>
              <a:spcBef>
                <a:spcPts val="0"/>
              </a:spcBef>
              <a:spcAft>
                <a:spcPts val="0"/>
              </a:spcAft>
              <a:buNone/>
            </a:pPr>
            <a:r>
              <a:rPr lang="en" sz="1500"/>
              <a:t>(expires after 90 days)</a:t>
            </a:r>
            <a:endParaRPr sz="1500"/>
          </a:p>
          <a:p>
            <a:pPr indent="0" lvl="0" marL="0" rtl="0" algn="l">
              <a:spcBef>
                <a:spcPts val="0"/>
              </a:spcBef>
              <a:spcAft>
                <a:spcPts val="1200"/>
              </a:spcAft>
              <a:buNone/>
            </a:pPr>
            <a:r>
              <a:t/>
            </a:r>
            <a:endParaRPr sz="1400"/>
          </a:p>
        </p:txBody>
      </p:sp>
      <p:sp>
        <p:nvSpPr>
          <p:cNvPr id="145" name="Google Shape;145;p24"/>
          <p:cNvSpPr txBox="1"/>
          <p:nvPr/>
        </p:nvSpPr>
        <p:spPr>
          <a:xfrm>
            <a:off x="3778650" y="518875"/>
            <a:ext cx="50193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latin typeface="Roboto"/>
                <a:ea typeface="Roboto"/>
                <a:cs typeface="Roboto"/>
                <a:sym typeface="Roboto"/>
              </a:rPr>
              <a:t>Definition:</a:t>
            </a:r>
            <a:endParaRPr sz="2200">
              <a:solidFill>
                <a:schemeClr val="dk1"/>
              </a:solidFill>
              <a:latin typeface="Roboto"/>
              <a:ea typeface="Roboto"/>
              <a:cs typeface="Roboto"/>
              <a:sym typeface="Roboto"/>
            </a:endParaRPr>
          </a:p>
        </p:txBody>
      </p:sp>
      <p:sp>
        <p:nvSpPr>
          <p:cNvPr id="146" name="Google Shape;146;p24"/>
          <p:cNvSpPr txBox="1"/>
          <p:nvPr/>
        </p:nvSpPr>
        <p:spPr>
          <a:xfrm>
            <a:off x="3778650" y="1127950"/>
            <a:ext cx="5171700" cy="36480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Shelter including emergency shelter, transitional housing, or hotel or motel paid by government or charity • Street or other place not meant for human habitation (ex. car, garage, park, abandoned building) </a:t>
            </a:r>
            <a:endParaRPr sz="1800">
              <a:solidFill>
                <a:schemeClr val="dk2"/>
              </a:solidFill>
              <a:latin typeface="Roboto"/>
              <a:ea typeface="Roboto"/>
              <a:cs typeface="Roboto"/>
              <a:sym typeface="Roboto"/>
            </a:endParaRPr>
          </a:p>
          <a:p>
            <a:pPr indent="-342900" lvl="0" marL="457200" rtl="0" algn="l">
              <a:lnSpc>
                <a:spcPct val="115000"/>
              </a:lnSpc>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An institution (ex. jail, hospital, juvenile detention) that the youth is exiting and where youth was resident for 90 days or less </a:t>
            </a:r>
            <a:endParaRPr sz="1800">
              <a:solidFill>
                <a:schemeClr val="dk2"/>
              </a:solidFill>
              <a:latin typeface="Roboto"/>
              <a:ea typeface="Roboto"/>
              <a:cs typeface="Roboto"/>
              <a:sym typeface="Roboto"/>
            </a:endParaRPr>
          </a:p>
          <a:p>
            <a:pPr indent="-342900" lvl="0" marL="457200" rtl="0" algn="l">
              <a:lnSpc>
                <a:spcPct val="115000"/>
              </a:lnSpc>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AND the youth resided in emergency shelter or place not meant for human habitation immediately prior to entering that institution</a:t>
            </a:r>
            <a:endParaRPr sz="1800">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Homeless Certification</a:t>
            </a:r>
            <a:endParaRPr/>
          </a:p>
        </p:txBody>
      </p:sp>
      <p:sp>
        <p:nvSpPr>
          <p:cNvPr id="152" name="Google Shape;152;p25"/>
          <p:cNvSpPr txBox="1"/>
          <p:nvPr/>
        </p:nvSpPr>
        <p:spPr>
          <a:xfrm>
            <a:off x="406425" y="1009075"/>
            <a:ext cx="31272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solidFill>
                  <a:schemeClr val="dk1"/>
                </a:solidFill>
                <a:uFill>
                  <a:noFill/>
                </a:uFill>
                <a:latin typeface="Roboto"/>
                <a:ea typeface="Roboto"/>
                <a:cs typeface="Roboto"/>
                <a:sym typeface="Roboto"/>
                <a:hlinkClick r:id="rId3">
                  <a:extLst>
                    <a:ext uri="{A12FA001-AC4F-418D-AE19-62706E023703}">
                      <ahyp:hlinkClr val="tx"/>
                    </a:ext>
                  </a:extLst>
                </a:hlinkClick>
              </a:rPr>
              <a:t>Homeless Certification</a:t>
            </a:r>
            <a:endParaRPr sz="1700">
              <a:solidFill>
                <a:schemeClr val="dk1"/>
              </a:solidFill>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Expires after 90 days</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Please fill out everything! </a:t>
            </a:r>
            <a:endParaRPr>
              <a:latin typeface="Roboto"/>
              <a:ea typeface="Roboto"/>
              <a:cs typeface="Roboto"/>
              <a:sym typeface="Roboto"/>
            </a:endParaRPr>
          </a:p>
        </p:txBody>
      </p:sp>
      <p:pic>
        <p:nvPicPr>
          <p:cNvPr id="153" name="Google Shape;153;p25"/>
          <p:cNvPicPr preferRelativeResize="0"/>
          <p:nvPr/>
        </p:nvPicPr>
        <p:blipFill rotWithShape="1">
          <a:blip r:embed="rId4">
            <a:alphaModFix/>
          </a:blip>
          <a:srcRect b="0" l="0" r="0" t="0"/>
          <a:stretch/>
        </p:blipFill>
        <p:spPr>
          <a:xfrm>
            <a:off x="4515916" y="722007"/>
            <a:ext cx="3327606" cy="4309169"/>
          </a:xfrm>
          <a:prstGeom prst="rect">
            <a:avLst/>
          </a:prstGeom>
          <a:noFill/>
          <a:ln>
            <a:noFill/>
          </a:ln>
        </p:spPr>
      </p:pic>
      <p:sp>
        <p:nvSpPr>
          <p:cNvPr id="154" name="Google Shape;154;p25"/>
          <p:cNvSpPr txBox="1"/>
          <p:nvPr/>
        </p:nvSpPr>
        <p:spPr>
          <a:xfrm>
            <a:off x="2209800" y="2040663"/>
            <a:ext cx="1704900" cy="554100"/>
          </a:xfrm>
          <a:prstGeom prst="rect">
            <a:avLst/>
          </a:prstGeom>
          <a:solidFill>
            <a:srgbClr val="A4C2F4"/>
          </a:solidFill>
          <a:ln cap="flat" cmpd="sng" w="9525">
            <a:solidFill>
              <a:srgbClr val="A4C2F4"/>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Roboto"/>
                <a:ea typeface="Roboto"/>
                <a:cs typeface="Roboto"/>
                <a:sym typeface="Roboto"/>
              </a:rPr>
              <a:t>Check box and type of verification attached</a:t>
            </a:r>
            <a:endParaRPr sz="1200">
              <a:latin typeface="Roboto"/>
              <a:ea typeface="Roboto"/>
              <a:cs typeface="Roboto"/>
              <a:sym typeface="Roboto"/>
            </a:endParaRPr>
          </a:p>
        </p:txBody>
      </p:sp>
      <p:cxnSp>
        <p:nvCxnSpPr>
          <p:cNvPr id="155" name="Google Shape;155;p25"/>
          <p:cNvCxnSpPr/>
          <p:nvPr/>
        </p:nvCxnSpPr>
        <p:spPr>
          <a:xfrm>
            <a:off x="3995775" y="2257425"/>
            <a:ext cx="590700" cy="0"/>
          </a:xfrm>
          <a:prstGeom prst="straightConnector1">
            <a:avLst/>
          </a:prstGeom>
          <a:noFill/>
          <a:ln cap="flat" cmpd="sng" w="28575">
            <a:solidFill>
              <a:schemeClr val="dk2"/>
            </a:solidFill>
            <a:prstDash val="solid"/>
            <a:round/>
            <a:headEnd len="med" w="med" type="none"/>
            <a:tailEnd len="med" w="med" type="triangle"/>
          </a:ln>
        </p:spPr>
      </p:cxnSp>
      <p:sp>
        <p:nvSpPr>
          <p:cNvPr id="156" name="Google Shape;156;p25"/>
          <p:cNvSpPr txBox="1"/>
          <p:nvPr/>
        </p:nvSpPr>
        <p:spPr>
          <a:xfrm>
            <a:off x="2033475" y="4016375"/>
            <a:ext cx="1962300" cy="5541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Roboto"/>
                <a:ea typeface="Roboto"/>
                <a:cs typeface="Roboto"/>
                <a:sym typeface="Roboto"/>
              </a:rPr>
              <a:t>Provider/ Case Manager’s information and signature</a:t>
            </a:r>
            <a:endParaRPr sz="1200">
              <a:latin typeface="Roboto"/>
              <a:ea typeface="Roboto"/>
              <a:cs typeface="Roboto"/>
              <a:sym typeface="Roboto"/>
            </a:endParaRPr>
          </a:p>
        </p:txBody>
      </p:sp>
      <p:cxnSp>
        <p:nvCxnSpPr>
          <p:cNvPr id="157" name="Google Shape;157;p25"/>
          <p:cNvCxnSpPr/>
          <p:nvPr/>
        </p:nvCxnSpPr>
        <p:spPr>
          <a:xfrm>
            <a:off x="4086150" y="4236275"/>
            <a:ext cx="590700" cy="0"/>
          </a:xfrm>
          <a:prstGeom prst="straightConnector1">
            <a:avLst/>
          </a:prstGeom>
          <a:noFill/>
          <a:ln cap="flat" cmpd="sng" w="28575">
            <a:solidFill>
              <a:schemeClr val="dk2"/>
            </a:solidFill>
            <a:prstDash val="solid"/>
            <a:round/>
            <a:headEnd len="med" w="med"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226078" y="357800"/>
            <a:ext cx="2808000" cy="9534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Category 2: </a:t>
            </a:r>
            <a:endParaRPr/>
          </a:p>
          <a:p>
            <a:pPr indent="0" lvl="0" marL="0" rtl="0" algn="l">
              <a:spcBef>
                <a:spcPts val="0"/>
              </a:spcBef>
              <a:spcAft>
                <a:spcPts val="0"/>
              </a:spcAft>
              <a:buNone/>
            </a:pPr>
            <a:r>
              <a:rPr lang="en"/>
              <a:t>Imminent Risk of Homelessness</a:t>
            </a:r>
            <a:endParaRPr/>
          </a:p>
        </p:txBody>
      </p:sp>
      <p:sp>
        <p:nvSpPr>
          <p:cNvPr id="163" name="Google Shape;163;p26"/>
          <p:cNvSpPr txBox="1"/>
          <p:nvPr>
            <p:ph idx="1" type="body"/>
          </p:nvPr>
        </p:nvSpPr>
        <p:spPr>
          <a:xfrm>
            <a:off x="141475" y="1311200"/>
            <a:ext cx="2977200" cy="35898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sz="1500"/>
              <a:t>Type of documentation required: (</a:t>
            </a:r>
            <a:r>
              <a:rPr lang="en" sz="1500"/>
              <a:t>Choose 1)</a:t>
            </a:r>
            <a:endParaRPr sz="1500"/>
          </a:p>
          <a:p>
            <a:pPr indent="0" lvl="0" marL="0" rtl="0" algn="l">
              <a:lnSpc>
                <a:spcPct val="100000"/>
              </a:lnSpc>
              <a:spcBef>
                <a:spcPts val="1200"/>
              </a:spcBef>
              <a:spcAft>
                <a:spcPts val="0"/>
              </a:spcAft>
              <a:buNone/>
            </a:pPr>
            <a:r>
              <a:t/>
            </a:r>
            <a:endParaRPr sz="1500"/>
          </a:p>
          <a:p>
            <a:pPr indent="0" lvl="0" marL="0" rtl="0" algn="l">
              <a:spcBef>
                <a:spcPts val="0"/>
              </a:spcBef>
              <a:spcAft>
                <a:spcPts val="0"/>
              </a:spcAft>
              <a:buNone/>
            </a:pPr>
            <a:r>
              <a:rPr lang="en" sz="1400"/>
              <a:t>• Notice of eviction or equivalent legal document, OR</a:t>
            </a:r>
            <a:endParaRPr sz="1400"/>
          </a:p>
          <a:p>
            <a:pPr indent="0" lvl="0" marL="0" rtl="0" algn="l">
              <a:spcBef>
                <a:spcPts val="1200"/>
              </a:spcBef>
              <a:spcAft>
                <a:spcPts val="0"/>
              </a:spcAft>
              <a:buNone/>
            </a:pPr>
            <a:r>
              <a:rPr lang="en" sz="1400"/>
              <a:t>• Proof of inability to continue to pay for hotel or motel, OR</a:t>
            </a:r>
            <a:endParaRPr sz="1400"/>
          </a:p>
          <a:p>
            <a:pPr indent="0" lvl="0" marL="0" rtl="0" algn="l">
              <a:spcBef>
                <a:spcPts val="1200"/>
              </a:spcBef>
              <a:spcAft>
                <a:spcPts val="1200"/>
              </a:spcAft>
              <a:buNone/>
            </a:pPr>
            <a:r>
              <a:rPr lang="en" sz="1400"/>
              <a:t>• Statement by youth that they cannot continue to stay at the place they have been AND written or oral verification from owner or renter of housing obtained by intake worker OR documentation of intake worker’s attempts to verify information</a:t>
            </a:r>
            <a:endParaRPr sz="1400"/>
          </a:p>
        </p:txBody>
      </p:sp>
      <p:sp>
        <p:nvSpPr>
          <p:cNvPr id="164" name="Google Shape;164;p26"/>
          <p:cNvSpPr txBox="1"/>
          <p:nvPr/>
        </p:nvSpPr>
        <p:spPr>
          <a:xfrm>
            <a:off x="3778650" y="518875"/>
            <a:ext cx="50193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latin typeface="Roboto"/>
                <a:ea typeface="Roboto"/>
                <a:cs typeface="Roboto"/>
                <a:sym typeface="Roboto"/>
              </a:rPr>
              <a:t>Definition:</a:t>
            </a:r>
            <a:endParaRPr sz="2200">
              <a:solidFill>
                <a:schemeClr val="dk1"/>
              </a:solidFill>
              <a:latin typeface="Roboto"/>
              <a:ea typeface="Roboto"/>
              <a:cs typeface="Roboto"/>
              <a:sym typeface="Roboto"/>
            </a:endParaRPr>
          </a:p>
        </p:txBody>
      </p:sp>
      <p:sp>
        <p:nvSpPr>
          <p:cNvPr id="165" name="Google Shape;165;p26"/>
          <p:cNvSpPr txBox="1"/>
          <p:nvPr/>
        </p:nvSpPr>
        <p:spPr>
          <a:xfrm>
            <a:off x="3778650" y="1127950"/>
            <a:ext cx="5171700" cy="3609600"/>
          </a:xfrm>
          <a:prstGeom prst="rect">
            <a:avLst/>
          </a:prstGeom>
          <a:noFill/>
          <a:ln>
            <a:noFill/>
          </a:ln>
        </p:spPr>
        <p:txBody>
          <a:bodyPr anchorCtr="0" anchor="t" bIns="91425" lIns="91425" spcFirstLastPara="1" rIns="91425" wrap="square" tIns="91425">
            <a:spAutoFit/>
          </a:bodyPr>
          <a:lstStyle/>
          <a:p>
            <a:pPr indent="-336550" lvl="0" marL="457200" rtl="0" algn="l">
              <a:lnSpc>
                <a:spcPct val="115000"/>
              </a:lnSpc>
              <a:spcBef>
                <a:spcPts val="0"/>
              </a:spcBef>
              <a:spcAft>
                <a:spcPts val="0"/>
              </a:spcAft>
              <a:buClr>
                <a:schemeClr val="dk2"/>
              </a:buClr>
              <a:buSzPts val="1700"/>
              <a:buFont typeface="Roboto"/>
              <a:buChar char="●"/>
            </a:pPr>
            <a:r>
              <a:rPr lang="en" sz="1700">
                <a:solidFill>
                  <a:schemeClr val="dk2"/>
                </a:solidFill>
                <a:latin typeface="Roboto"/>
                <a:ea typeface="Roboto"/>
                <a:cs typeface="Roboto"/>
                <a:sym typeface="Roboto"/>
              </a:rPr>
              <a:t>In own housing, but being evicted within 14 days.</a:t>
            </a:r>
            <a:endParaRPr sz="1700">
              <a:solidFill>
                <a:schemeClr val="dk2"/>
              </a:solidFill>
              <a:latin typeface="Roboto"/>
              <a:ea typeface="Roboto"/>
              <a:cs typeface="Roboto"/>
              <a:sym typeface="Roboto"/>
            </a:endParaRPr>
          </a:p>
          <a:p>
            <a:pPr indent="-336550" lvl="0" marL="457200" rtl="0" algn="l">
              <a:lnSpc>
                <a:spcPct val="115000"/>
              </a:lnSpc>
              <a:spcBef>
                <a:spcPts val="0"/>
              </a:spcBef>
              <a:spcAft>
                <a:spcPts val="0"/>
              </a:spcAft>
              <a:buClr>
                <a:schemeClr val="dk2"/>
              </a:buClr>
              <a:buSzPts val="1700"/>
              <a:buFont typeface="Roboto"/>
              <a:buChar char="●"/>
            </a:pPr>
            <a:r>
              <a:rPr lang="en" sz="1700">
                <a:solidFill>
                  <a:schemeClr val="dk2"/>
                </a:solidFill>
                <a:latin typeface="Roboto"/>
                <a:ea typeface="Roboto"/>
                <a:cs typeface="Roboto"/>
                <a:sym typeface="Roboto"/>
              </a:rPr>
              <a:t>Staying at a hotel or motel paid for by the youth, family or friends where the youth cannot stay for more than 14 days (often due to lack of ability to continue paying).</a:t>
            </a:r>
            <a:endParaRPr sz="1700">
              <a:solidFill>
                <a:schemeClr val="dk2"/>
              </a:solidFill>
              <a:latin typeface="Roboto"/>
              <a:ea typeface="Roboto"/>
              <a:cs typeface="Roboto"/>
              <a:sym typeface="Roboto"/>
            </a:endParaRPr>
          </a:p>
          <a:p>
            <a:pPr indent="-336550" lvl="0" marL="457200" rtl="0" algn="l">
              <a:lnSpc>
                <a:spcPct val="115000"/>
              </a:lnSpc>
              <a:spcBef>
                <a:spcPts val="0"/>
              </a:spcBef>
              <a:spcAft>
                <a:spcPts val="0"/>
              </a:spcAft>
              <a:buClr>
                <a:schemeClr val="dk2"/>
              </a:buClr>
              <a:buSzPts val="1700"/>
              <a:buFont typeface="Roboto"/>
              <a:buChar char="●"/>
            </a:pPr>
            <a:r>
              <a:rPr lang="en" sz="1700">
                <a:solidFill>
                  <a:schemeClr val="dk2"/>
                </a:solidFill>
                <a:latin typeface="Roboto"/>
                <a:ea typeface="Roboto"/>
                <a:cs typeface="Roboto"/>
                <a:sym typeface="Roboto"/>
              </a:rPr>
              <a:t>Staying with family or friends and being asked to leave within 14 days.  </a:t>
            </a:r>
            <a:endParaRPr sz="1700">
              <a:solidFill>
                <a:schemeClr val="dk2"/>
              </a:solidFill>
              <a:latin typeface="Roboto"/>
              <a:ea typeface="Roboto"/>
              <a:cs typeface="Roboto"/>
              <a:sym typeface="Roboto"/>
            </a:endParaRPr>
          </a:p>
          <a:p>
            <a:pPr indent="0" lvl="0" marL="0" rtl="0" algn="l">
              <a:lnSpc>
                <a:spcPct val="115000"/>
              </a:lnSpc>
              <a:spcBef>
                <a:spcPts val="1200"/>
              </a:spcBef>
              <a:spcAft>
                <a:spcPts val="1200"/>
              </a:spcAft>
              <a:buNone/>
            </a:pPr>
            <a:r>
              <a:rPr lang="en" sz="1700">
                <a:solidFill>
                  <a:schemeClr val="dk2"/>
                </a:solidFill>
                <a:latin typeface="Roboto"/>
                <a:ea typeface="Roboto"/>
                <a:cs typeface="Roboto"/>
                <a:sym typeface="Roboto"/>
              </a:rPr>
              <a:t>Additionally, the youth must have no safe alternative housing, resources or support networks to maintain or obtain permanent housing.</a:t>
            </a:r>
            <a:endParaRPr sz="1700">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149875" y="281600"/>
            <a:ext cx="3078000" cy="9534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Category 3: </a:t>
            </a:r>
            <a:endParaRPr/>
          </a:p>
          <a:p>
            <a:pPr indent="0" lvl="0" marL="0" rtl="0" algn="l">
              <a:spcBef>
                <a:spcPts val="0"/>
              </a:spcBef>
              <a:spcAft>
                <a:spcPts val="0"/>
              </a:spcAft>
              <a:buNone/>
            </a:pPr>
            <a:r>
              <a:rPr lang="en"/>
              <a:t>Homeless Under other Federal Statutes</a:t>
            </a:r>
            <a:endParaRPr/>
          </a:p>
        </p:txBody>
      </p:sp>
      <p:sp>
        <p:nvSpPr>
          <p:cNvPr id="171" name="Google Shape;171;p27"/>
          <p:cNvSpPr txBox="1"/>
          <p:nvPr>
            <p:ph idx="1" type="body"/>
          </p:nvPr>
        </p:nvSpPr>
        <p:spPr>
          <a:xfrm>
            <a:off x="226075" y="1137850"/>
            <a:ext cx="2977200" cy="3589800"/>
          </a:xfrm>
          <a:prstGeom prst="rect">
            <a:avLst/>
          </a:prstGeom>
        </p:spPr>
        <p:txBody>
          <a:bodyPr anchorCtr="0" anchor="t" bIns="91425" lIns="91425" spcFirstLastPara="1" rIns="91425" wrap="square" tIns="91425">
            <a:normAutofit fontScale="25000" lnSpcReduction="20000"/>
          </a:bodyPr>
          <a:lstStyle/>
          <a:p>
            <a:pPr indent="0" lvl="0" marL="0" rtl="0" algn="l">
              <a:lnSpc>
                <a:spcPct val="100000"/>
              </a:lnSpc>
              <a:spcBef>
                <a:spcPts val="0"/>
              </a:spcBef>
              <a:spcAft>
                <a:spcPts val="0"/>
              </a:spcAft>
              <a:buNone/>
            </a:pPr>
            <a:r>
              <a:rPr b="1" lang="en" sz="4450"/>
              <a:t>Type of documentation required:</a:t>
            </a:r>
            <a:endParaRPr sz="4450"/>
          </a:p>
          <a:p>
            <a:pPr indent="0" lvl="0" marL="0" rtl="0" algn="l">
              <a:lnSpc>
                <a:spcPct val="100000"/>
              </a:lnSpc>
              <a:spcBef>
                <a:spcPts val="1200"/>
              </a:spcBef>
              <a:spcAft>
                <a:spcPts val="0"/>
              </a:spcAft>
              <a:buNone/>
            </a:pPr>
            <a:r>
              <a:t/>
            </a:r>
            <a:endParaRPr sz="4000"/>
          </a:p>
          <a:p>
            <a:pPr indent="0" lvl="0" marL="0" rtl="0" algn="l">
              <a:lnSpc>
                <a:spcPct val="100000"/>
              </a:lnSpc>
              <a:spcBef>
                <a:spcPts val="0"/>
              </a:spcBef>
              <a:spcAft>
                <a:spcPts val="0"/>
              </a:spcAft>
              <a:buNone/>
            </a:pPr>
            <a:r>
              <a:rPr lang="en" sz="4000"/>
              <a:t>• </a:t>
            </a:r>
            <a:r>
              <a:rPr lang="en" sz="4000"/>
              <a:t>Certification of homeless status by the non-profit, or state or local government entity, responsible for administering homeless assistance under other federal statutes, AND</a:t>
            </a:r>
            <a:endParaRPr sz="4000"/>
          </a:p>
          <a:p>
            <a:pPr indent="0" lvl="0" marL="0" rtl="0" algn="l">
              <a:lnSpc>
                <a:spcPct val="100000"/>
              </a:lnSpc>
              <a:spcBef>
                <a:spcPts val="0"/>
              </a:spcBef>
              <a:spcAft>
                <a:spcPts val="0"/>
              </a:spcAft>
              <a:buNone/>
            </a:pPr>
            <a:r>
              <a:t/>
            </a:r>
            <a:endParaRPr sz="4000"/>
          </a:p>
          <a:p>
            <a:pPr indent="0" lvl="0" marL="0" rtl="0" algn="l">
              <a:lnSpc>
                <a:spcPct val="100000"/>
              </a:lnSpc>
              <a:spcBef>
                <a:spcPts val="0"/>
              </a:spcBef>
              <a:spcAft>
                <a:spcPts val="0"/>
              </a:spcAft>
              <a:buNone/>
            </a:pPr>
            <a:r>
              <a:rPr lang="en" sz="4000"/>
              <a:t>• Certification by the youth that they have not had a lease or other agreement for housing in the last 60 days with written documentation (e.g., from an outreach worker or homeless liaison) OR documentation of intake worker’s attempts to verify information, AND</a:t>
            </a:r>
            <a:endParaRPr sz="4000"/>
          </a:p>
          <a:p>
            <a:pPr indent="0" lvl="0" marL="0" rtl="0" algn="l">
              <a:lnSpc>
                <a:spcPct val="100000"/>
              </a:lnSpc>
              <a:spcBef>
                <a:spcPts val="0"/>
              </a:spcBef>
              <a:spcAft>
                <a:spcPts val="0"/>
              </a:spcAft>
              <a:buNone/>
            </a:pPr>
            <a:r>
              <a:t/>
            </a:r>
            <a:endParaRPr sz="4000"/>
          </a:p>
          <a:p>
            <a:pPr indent="0" lvl="0" marL="0" rtl="0" algn="l">
              <a:lnSpc>
                <a:spcPct val="100000"/>
              </a:lnSpc>
              <a:spcBef>
                <a:spcPts val="0"/>
              </a:spcBef>
              <a:spcAft>
                <a:spcPts val="0"/>
              </a:spcAft>
              <a:buNone/>
            </a:pPr>
            <a:r>
              <a:rPr lang="en" sz="4000"/>
              <a:t>• Certification by the youth that they have had two or more moves in the last 60 days with written documentation OR documentation of intake worker’s attempts to verify information, AND</a:t>
            </a:r>
            <a:endParaRPr sz="4000"/>
          </a:p>
          <a:p>
            <a:pPr indent="0" lvl="0" marL="0" rtl="0" algn="l">
              <a:lnSpc>
                <a:spcPct val="100000"/>
              </a:lnSpc>
              <a:spcBef>
                <a:spcPts val="1200"/>
              </a:spcBef>
              <a:spcAft>
                <a:spcPts val="0"/>
              </a:spcAft>
              <a:buNone/>
            </a:pPr>
            <a:r>
              <a:rPr lang="en" sz="4000"/>
              <a:t>• Documentation of special needs (e.g., copy of SSI check, third party verification, direct observation) or at least two barriers to employment</a:t>
            </a:r>
            <a:endParaRPr sz="4000"/>
          </a:p>
          <a:p>
            <a:pPr indent="0" lvl="0" marL="0" rtl="0" algn="l">
              <a:lnSpc>
                <a:spcPct val="100000"/>
              </a:lnSpc>
              <a:spcBef>
                <a:spcPts val="1200"/>
              </a:spcBef>
              <a:spcAft>
                <a:spcPts val="1200"/>
              </a:spcAft>
              <a:buNone/>
            </a:pPr>
            <a:r>
              <a:t/>
            </a:r>
            <a:endParaRPr sz="2750"/>
          </a:p>
        </p:txBody>
      </p:sp>
      <p:sp>
        <p:nvSpPr>
          <p:cNvPr id="172" name="Google Shape;172;p27"/>
          <p:cNvSpPr txBox="1"/>
          <p:nvPr/>
        </p:nvSpPr>
        <p:spPr>
          <a:xfrm>
            <a:off x="3778650" y="518875"/>
            <a:ext cx="50193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latin typeface="Roboto"/>
                <a:ea typeface="Roboto"/>
                <a:cs typeface="Roboto"/>
                <a:sym typeface="Roboto"/>
              </a:rPr>
              <a:t>Definition:</a:t>
            </a:r>
            <a:endParaRPr sz="2200">
              <a:solidFill>
                <a:schemeClr val="dk1"/>
              </a:solidFill>
              <a:latin typeface="Roboto"/>
              <a:ea typeface="Roboto"/>
              <a:cs typeface="Roboto"/>
              <a:sym typeface="Roboto"/>
            </a:endParaRPr>
          </a:p>
        </p:txBody>
      </p:sp>
      <p:sp>
        <p:nvSpPr>
          <p:cNvPr id="173" name="Google Shape;173;p27"/>
          <p:cNvSpPr txBox="1"/>
          <p:nvPr/>
        </p:nvSpPr>
        <p:spPr>
          <a:xfrm>
            <a:off x="3778650" y="1127950"/>
            <a:ext cx="5171700" cy="25860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sz="1300">
                <a:solidFill>
                  <a:schemeClr val="dk2"/>
                </a:solidFill>
              </a:rPr>
              <a:t>Youth who do not qualify as homeless under</a:t>
            </a:r>
            <a:endParaRPr sz="1300">
              <a:solidFill>
                <a:schemeClr val="dk2"/>
              </a:solidFill>
            </a:endParaRPr>
          </a:p>
          <a:p>
            <a:pPr indent="0" lvl="0" marL="0" rtl="0" algn="l">
              <a:lnSpc>
                <a:spcPct val="100000"/>
              </a:lnSpc>
              <a:spcBef>
                <a:spcPts val="0"/>
              </a:spcBef>
              <a:spcAft>
                <a:spcPts val="0"/>
              </a:spcAft>
              <a:buNone/>
            </a:pPr>
            <a:r>
              <a:rPr lang="en" sz="1300">
                <a:solidFill>
                  <a:schemeClr val="dk2"/>
                </a:solidFill>
              </a:rPr>
              <a:t>the other 3 Categories but who:</a:t>
            </a:r>
            <a:endParaRPr sz="1300">
              <a:solidFill>
                <a:schemeClr val="dk2"/>
              </a:solidFill>
            </a:endParaRPr>
          </a:p>
          <a:p>
            <a:pPr indent="0" lvl="0" marL="0" rtl="0" algn="l">
              <a:lnSpc>
                <a:spcPct val="100000"/>
              </a:lnSpc>
              <a:spcBef>
                <a:spcPts val="0"/>
              </a:spcBef>
              <a:spcAft>
                <a:spcPts val="0"/>
              </a:spcAft>
              <a:buNone/>
            </a:pPr>
            <a:r>
              <a:t/>
            </a:r>
            <a:endParaRPr sz="1300">
              <a:solidFill>
                <a:schemeClr val="dk2"/>
              </a:solidFill>
            </a:endParaRPr>
          </a:p>
          <a:p>
            <a:pPr indent="0" lvl="0" marL="0" rtl="0" algn="l">
              <a:lnSpc>
                <a:spcPct val="100000"/>
              </a:lnSpc>
              <a:spcBef>
                <a:spcPts val="0"/>
              </a:spcBef>
              <a:spcAft>
                <a:spcPts val="0"/>
              </a:spcAft>
              <a:buNone/>
            </a:pPr>
            <a:r>
              <a:rPr lang="en" sz="1300">
                <a:solidFill>
                  <a:schemeClr val="dk2"/>
                </a:solidFill>
              </a:rPr>
              <a:t>• Are homeless under other federal statutes including the Runaway &amp; Homeless Youth Act</a:t>
            </a:r>
            <a:endParaRPr sz="1300">
              <a:solidFill>
                <a:schemeClr val="dk2"/>
              </a:solidFill>
            </a:endParaRPr>
          </a:p>
          <a:p>
            <a:pPr indent="0" lvl="0" marL="0" rtl="0" algn="l">
              <a:lnSpc>
                <a:spcPct val="100000"/>
              </a:lnSpc>
              <a:spcBef>
                <a:spcPts val="0"/>
              </a:spcBef>
              <a:spcAft>
                <a:spcPts val="0"/>
              </a:spcAft>
              <a:buNone/>
            </a:pPr>
            <a:r>
              <a:rPr lang="en" sz="1300">
                <a:solidFill>
                  <a:schemeClr val="dk2"/>
                </a:solidFill>
              </a:rPr>
              <a:t>• Have not had their own place with a lease, ownership interest or occupancy agreement in the last 60 days</a:t>
            </a:r>
            <a:endParaRPr sz="1300">
              <a:solidFill>
                <a:schemeClr val="dk2"/>
              </a:solidFill>
            </a:endParaRPr>
          </a:p>
          <a:p>
            <a:pPr indent="0" lvl="0" marL="0" rtl="0" algn="l">
              <a:lnSpc>
                <a:spcPct val="100000"/>
              </a:lnSpc>
              <a:spcBef>
                <a:spcPts val="0"/>
              </a:spcBef>
              <a:spcAft>
                <a:spcPts val="0"/>
              </a:spcAft>
              <a:buNone/>
            </a:pPr>
            <a:r>
              <a:rPr lang="en" sz="1300">
                <a:solidFill>
                  <a:schemeClr val="dk2"/>
                </a:solidFill>
              </a:rPr>
              <a:t>• Have moved two or more times in the last 60 days</a:t>
            </a:r>
            <a:endParaRPr sz="1300">
              <a:solidFill>
                <a:schemeClr val="dk2"/>
              </a:solidFill>
            </a:endParaRPr>
          </a:p>
          <a:p>
            <a:pPr indent="0" lvl="0" marL="0" rtl="0" algn="l">
              <a:lnSpc>
                <a:spcPct val="100000"/>
              </a:lnSpc>
              <a:spcBef>
                <a:spcPts val="0"/>
              </a:spcBef>
              <a:spcAft>
                <a:spcPts val="0"/>
              </a:spcAft>
              <a:buNone/>
            </a:pPr>
            <a:r>
              <a:rPr lang="en" sz="1300">
                <a:solidFill>
                  <a:schemeClr val="dk2"/>
                </a:solidFill>
              </a:rPr>
              <a:t>• Can be expected to have continued housing instability because of a disability, substance use addiction, history of domestic violence or child abuse, or two or more barriers to employment</a:t>
            </a:r>
            <a:endParaRPr sz="1300">
              <a:solidFill>
                <a:schemeClr val="dk2"/>
              </a:solidFill>
            </a:endParaRPr>
          </a:p>
          <a:p>
            <a:pPr indent="0" lvl="0" marL="0" rtl="0" algn="l">
              <a:lnSpc>
                <a:spcPct val="100000"/>
              </a:lnSpc>
              <a:spcBef>
                <a:spcPts val="0"/>
              </a:spcBef>
              <a:spcAft>
                <a:spcPts val="0"/>
              </a:spcAft>
              <a:buNone/>
            </a:pPr>
            <a:r>
              <a:t/>
            </a:r>
            <a:endParaRPr sz="13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1560"/>
              <a:t>Category</a:t>
            </a:r>
            <a:r>
              <a:rPr lang="en" sz="1560"/>
              <a:t> 4: Fleeing domestic violence, human trafficking, sexual violence, dating violence, and/or stalking</a:t>
            </a:r>
            <a:endParaRPr sz="1560"/>
          </a:p>
        </p:txBody>
      </p:sp>
      <p:sp>
        <p:nvSpPr>
          <p:cNvPr id="179" name="Google Shape;179;p28"/>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500"/>
              <a:t>Type of documentation required:</a:t>
            </a:r>
            <a:endParaRPr b="1" sz="1500"/>
          </a:p>
          <a:p>
            <a:pPr indent="0" lvl="0" marL="0" rtl="0" algn="l">
              <a:lnSpc>
                <a:spcPct val="100000"/>
              </a:lnSpc>
              <a:spcBef>
                <a:spcPts val="1200"/>
              </a:spcBef>
              <a:spcAft>
                <a:spcPts val="0"/>
              </a:spcAft>
              <a:buNone/>
            </a:pPr>
            <a:r>
              <a:rPr lang="en" sz="1500"/>
              <a:t>Homeless Certification </a:t>
            </a:r>
            <a:endParaRPr sz="1500"/>
          </a:p>
          <a:p>
            <a:pPr indent="0" lvl="0" marL="0" rtl="0" algn="l">
              <a:lnSpc>
                <a:spcPct val="100000"/>
              </a:lnSpc>
              <a:spcBef>
                <a:spcPts val="0"/>
              </a:spcBef>
              <a:spcAft>
                <a:spcPts val="0"/>
              </a:spcAft>
              <a:buNone/>
            </a:pPr>
            <a:r>
              <a:rPr lang="en" sz="1500"/>
              <a:t>(expires after 90 days)</a:t>
            </a:r>
            <a:endParaRPr sz="1500"/>
          </a:p>
          <a:p>
            <a:pPr indent="-323850" lvl="0" marL="457200" rtl="0" algn="l">
              <a:lnSpc>
                <a:spcPct val="100000"/>
              </a:lnSpc>
              <a:spcBef>
                <a:spcPts val="0"/>
              </a:spcBef>
              <a:spcAft>
                <a:spcPts val="0"/>
              </a:spcAft>
              <a:buSzPts val="1500"/>
              <a:buChar char="●"/>
            </a:pPr>
            <a:r>
              <a:rPr lang="en" sz="1500"/>
              <a:t>Check off the 4th box</a:t>
            </a:r>
            <a:endParaRPr sz="1500"/>
          </a:p>
          <a:p>
            <a:pPr indent="0" lvl="0" marL="0" rtl="0" algn="l">
              <a:lnSpc>
                <a:spcPct val="100000"/>
              </a:lnSpc>
              <a:spcBef>
                <a:spcPts val="0"/>
              </a:spcBef>
              <a:spcAft>
                <a:spcPts val="0"/>
              </a:spcAft>
              <a:buNone/>
            </a:pPr>
            <a:r>
              <a:rPr lang="en" sz="1500"/>
              <a:t>AND</a:t>
            </a:r>
            <a:endParaRPr sz="1500"/>
          </a:p>
          <a:p>
            <a:pPr indent="0" lvl="0" marL="0" rtl="0" algn="l">
              <a:lnSpc>
                <a:spcPct val="100000"/>
              </a:lnSpc>
              <a:spcBef>
                <a:spcPts val="0"/>
              </a:spcBef>
              <a:spcAft>
                <a:spcPts val="0"/>
              </a:spcAft>
              <a:buNone/>
            </a:pPr>
            <a:r>
              <a:t/>
            </a:r>
            <a:endParaRPr sz="1500"/>
          </a:p>
          <a:p>
            <a:pPr indent="0" lvl="0" marL="0" rtl="0" algn="l">
              <a:lnSpc>
                <a:spcPct val="100000"/>
              </a:lnSpc>
              <a:spcBef>
                <a:spcPts val="0"/>
              </a:spcBef>
              <a:spcAft>
                <a:spcPts val="0"/>
              </a:spcAft>
              <a:buNone/>
            </a:pPr>
            <a:r>
              <a:rPr lang="en" sz="1500"/>
              <a:t>Self Certification of Category 4</a:t>
            </a:r>
            <a:endParaRPr sz="1500"/>
          </a:p>
        </p:txBody>
      </p:sp>
      <p:sp>
        <p:nvSpPr>
          <p:cNvPr id="180" name="Google Shape;180;p28"/>
          <p:cNvSpPr txBox="1"/>
          <p:nvPr/>
        </p:nvSpPr>
        <p:spPr>
          <a:xfrm>
            <a:off x="3664275" y="1071150"/>
            <a:ext cx="51540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Youth fleeing or attempting to flee their housing or the place they are staying because of domestic violence, dating violence, sexual assault, stalking, or other dangerous or life-threatening conditions related to violence that has taken place in the house or has made them afraid to return to the house, which may include but not limited to: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Trafficking</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Physical abuse</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Violence (or perceived threat of violence) because of the youth’s sexual orientation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rPr lang="en">
                <a:latin typeface="Roboto"/>
                <a:ea typeface="Roboto"/>
                <a:cs typeface="Roboto"/>
                <a:sym typeface="Roboto"/>
              </a:rPr>
              <a:t>Additionally, the youth must have no safe, alternative housing, resources or support networks to maintain or obtain permanent housing.</a:t>
            </a:r>
            <a:endParaRPr>
              <a:latin typeface="Roboto"/>
              <a:ea typeface="Roboto"/>
              <a:cs typeface="Roboto"/>
              <a:sym typeface="Roboto"/>
            </a:endParaRPr>
          </a:p>
        </p:txBody>
      </p:sp>
      <p:sp>
        <p:nvSpPr>
          <p:cNvPr id="181" name="Google Shape;181;p28"/>
          <p:cNvSpPr txBox="1"/>
          <p:nvPr/>
        </p:nvSpPr>
        <p:spPr>
          <a:xfrm>
            <a:off x="3664275" y="572900"/>
            <a:ext cx="50193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latin typeface="Roboto"/>
                <a:ea typeface="Roboto"/>
                <a:cs typeface="Roboto"/>
                <a:sym typeface="Roboto"/>
              </a:rPr>
              <a:t>Definition:</a:t>
            </a:r>
            <a:endParaRPr sz="2200">
              <a:solidFill>
                <a:schemeClr val="dk1"/>
              </a:solidFill>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Self-Certification of Category 4 Homelessness (Fleeing DV, HT, SA, etc)</a:t>
            </a:r>
            <a:endParaRPr/>
          </a:p>
        </p:txBody>
      </p:sp>
      <p:sp>
        <p:nvSpPr>
          <p:cNvPr id="187" name="Google Shape;187;p29"/>
          <p:cNvSpPr txBox="1"/>
          <p:nvPr/>
        </p:nvSpPr>
        <p:spPr>
          <a:xfrm>
            <a:off x="240425" y="810313"/>
            <a:ext cx="3685200" cy="200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Link to </a:t>
            </a:r>
            <a:r>
              <a:rPr lang="en" u="sng">
                <a:solidFill>
                  <a:schemeClr val="hlink"/>
                </a:solidFill>
                <a:latin typeface="Roboto"/>
                <a:ea typeface="Roboto"/>
                <a:cs typeface="Roboto"/>
                <a:sym typeface="Roboto"/>
                <a:hlinkClick r:id="rId3"/>
              </a:rPr>
              <a:t>Self Certification of </a:t>
            </a:r>
            <a:r>
              <a:rPr lang="en" u="sng">
                <a:solidFill>
                  <a:schemeClr val="hlink"/>
                </a:solidFill>
                <a:latin typeface="Roboto"/>
                <a:ea typeface="Roboto"/>
                <a:cs typeface="Roboto"/>
                <a:sym typeface="Roboto"/>
                <a:hlinkClick r:id="rId4"/>
              </a:rPr>
              <a:t>Category</a:t>
            </a:r>
            <a:r>
              <a:rPr lang="en" u="sng">
                <a:solidFill>
                  <a:schemeClr val="hlink"/>
                </a:solidFill>
                <a:latin typeface="Roboto"/>
                <a:ea typeface="Roboto"/>
                <a:cs typeface="Roboto"/>
                <a:sym typeface="Roboto"/>
                <a:hlinkClick r:id="rId5"/>
              </a:rPr>
              <a:t> 4</a:t>
            </a:r>
            <a:endParaRPr>
              <a:latin typeface="Roboto"/>
              <a:ea typeface="Roboto"/>
              <a:cs typeface="Roboto"/>
              <a:sym typeface="Roboto"/>
            </a:endParaRPr>
          </a:p>
          <a:p>
            <a:pPr indent="0" lvl="0" marL="0" rtl="0" algn="l">
              <a:spcBef>
                <a:spcPts val="0"/>
              </a:spcBef>
              <a:spcAft>
                <a:spcPts val="0"/>
              </a:spcAft>
              <a:buNone/>
            </a:pPr>
            <a:r>
              <a:t/>
            </a:r>
            <a:endParaRPr sz="1300">
              <a:latin typeface="Roboto"/>
              <a:ea typeface="Roboto"/>
              <a:cs typeface="Roboto"/>
              <a:sym typeface="Roboto"/>
            </a:endParaRPr>
          </a:p>
          <a:p>
            <a:pPr indent="0" lvl="0" marL="0" rtl="0" algn="l">
              <a:spcBef>
                <a:spcPts val="0"/>
              </a:spcBef>
              <a:spcAft>
                <a:spcPts val="0"/>
              </a:spcAft>
              <a:buNone/>
            </a:pPr>
            <a:r>
              <a:rPr lang="en" sz="1300">
                <a:latin typeface="Roboto"/>
                <a:ea typeface="Roboto"/>
                <a:cs typeface="Roboto"/>
                <a:sym typeface="Roboto"/>
              </a:rPr>
              <a:t>Do not upload to HMIS unless client authorize it. </a:t>
            </a:r>
            <a:endParaRPr sz="1300">
              <a:latin typeface="Roboto"/>
              <a:ea typeface="Roboto"/>
              <a:cs typeface="Roboto"/>
              <a:sym typeface="Roboto"/>
            </a:endParaRPr>
          </a:p>
          <a:p>
            <a:pPr indent="0" lvl="0" marL="0" rtl="0" algn="l">
              <a:spcBef>
                <a:spcPts val="0"/>
              </a:spcBef>
              <a:spcAft>
                <a:spcPts val="0"/>
              </a:spcAft>
              <a:buNone/>
            </a:pPr>
            <a:r>
              <a:t/>
            </a:r>
            <a:endParaRPr sz="1300">
              <a:latin typeface="Roboto"/>
              <a:ea typeface="Roboto"/>
              <a:cs typeface="Roboto"/>
              <a:sym typeface="Roboto"/>
            </a:endParaRPr>
          </a:p>
          <a:p>
            <a:pPr indent="0" lvl="0" marL="0" rtl="0" algn="l">
              <a:spcBef>
                <a:spcPts val="0"/>
              </a:spcBef>
              <a:spcAft>
                <a:spcPts val="0"/>
              </a:spcAft>
              <a:buNone/>
            </a:pPr>
            <a:r>
              <a:rPr lang="en" sz="1300">
                <a:latin typeface="Roboto"/>
                <a:ea typeface="Roboto"/>
                <a:cs typeface="Roboto"/>
                <a:sym typeface="Roboto"/>
              </a:rPr>
              <a:t>If client does not authorize it, you will need to send the form to the referral specialist in an encrypted format. HMIS code instead of name is accepted.</a:t>
            </a:r>
            <a:endParaRPr sz="1300">
              <a:latin typeface="Roboto"/>
              <a:ea typeface="Roboto"/>
              <a:cs typeface="Roboto"/>
              <a:sym typeface="Roboto"/>
            </a:endParaRPr>
          </a:p>
        </p:txBody>
      </p:sp>
      <p:pic>
        <p:nvPicPr>
          <p:cNvPr id="188" name="Google Shape;188;p29"/>
          <p:cNvPicPr preferRelativeResize="0"/>
          <p:nvPr/>
        </p:nvPicPr>
        <p:blipFill>
          <a:blip r:embed="rId6">
            <a:alphaModFix/>
          </a:blip>
          <a:stretch>
            <a:fillRect/>
          </a:stretch>
        </p:blipFill>
        <p:spPr>
          <a:xfrm>
            <a:off x="4893450" y="847650"/>
            <a:ext cx="3480753" cy="4219650"/>
          </a:xfrm>
          <a:prstGeom prst="rect">
            <a:avLst/>
          </a:prstGeom>
          <a:noFill/>
          <a:ln>
            <a:noFill/>
          </a:ln>
        </p:spPr>
      </p:pic>
      <p:sp>
        <p:nvSpPr>
          <p:cNvPr id="189" name="Google Shape;189;p29"/>
          <p:cNvSpPr txBox="1"/>
          <p:nvPr/>
        </p:nvSpPr>
        <p:spPr>
          <a:xfrm>
            <a:off x="2655775" y="2726275"/>
            <a:ext cx="1898700" cy="6156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All</a:t>
            </a:r>
            <a:r>
              <a:rPr lang="en">
                <a:latin typeface="Roboto"/>
                <a:ea typeface="Roboto"/>
                <a:cs typeface="Roboto"/>
                <a:sym typeface="Roboto"/>
              </a:rPr>
              <a:t> boxed must be checked off </a:t>
            </a:r>
            <a:endParaRPr>
              <a:latin typeface="Roboto"/>
              <a:ea typeface="Roboto"/>
              <a:cs typeface="Roboto"/>
              <a:sym typeface="Roboto"/>
            </a:endParaRPr>
          </a:p>
        </p:txBody>
      </p:sp>
      <p:sp>
        <p:nvSpPr>
          <p:cNvPr id="190" name="Google Shape;190;p29"/>
          <p:cNvSpPr/>
          <p:nvPr/>
        </p:nvSpPr>
        <p:spPr>
          <a:xfrm flipH="1">
            <a:off x="4572350" y="2400225"/>
            <a:ext cx="282600" cy="1114500"/>
          </a:xfrm>
          <a:prstGeom prst="rightBrace">
            <a:avLst>
              <a:gd fmla="val 50000" name="adj1"/>
              <a:gd fmla="val 50000" name="adj2"/>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9"/>
          <p:cNvSpPr txBox="1"/>
          <p:nvPr/>
        </p:nvSpPr>
        <p:spPr>
          <a:xfrm>
            <a:off x="2185875" y="4244975"/>
            <a:ext cx="1962300" cy="5541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Roboto"/>
                <a:ea typeface="Roboto"/>
                <a:cs typeface="Roboto"/>
                <a:sym typeface="Roboto"/>
              </a:rPr>
              <a:t>Provider/ Case Manager’s information and signature</a:t>
            </a:r>
            <a:endParaRPr sz="1200">
              <a:latin typeface="Roboto"/>
              <a:ea typeface="Roboto"/>
              <a:cs typeface="Roboto"/>
              <a:sym typeface="Roboto"/>
            </a:endParaRPr>
          </a:p>
        </p:txBody>
      </p:sp>
      <p:cxnSp>
        <p:nvCxnSpPr>
          <p:cNvPr id="192" name="Google Shape;192;p29"/>
          <p:cNvCxnSpPr/>
          <p:nvPr/>
        </p:nvCxnSpPr>
        <p:spPr>
          <a:xfrm>
            <a:off x="4238550" y="4464875"/>
            <a:ext cx="590700" cy="0"/>
          </a:xfrm>
          <a:prstGeom prst="straightConnector1">
            <a:avLst/>
          </a:prstGeom>
          <a:noFill/>
          <a:ln cap="flat" cmpd="sng" w="28575">
            <a:solidFill>
              <a:schemeClr val="dk1"/>
            </a:solidFill>
            <a:prstDash val="solid"/>
            <a:round/>
            <a:headEnd len="med" w="med" type="none"/>
            <a:tailEnd len="med" w="med" type="triangl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Helpful Resources</a:t>
            </a:r>
            <a:endParaRPr/>
          </a:p>
        </p:txBody>
      </p:sp>
      <p:sp>
        <p:nvSpPr>
          <p:cNvPr id="198" name="Google Shape;198;p30"/>
          <p:cNvSpPr txBox="1"/>
          <p:nvPr>
            <p:ph idx="1" type="body"/>
          </p:nvPr>
        </p:nvSpPr>
        <p:spPr>
          <a:xfrm>
            <a:off x="471900" y="1919075"/>
            <a:ext cx="8222100" cy="299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Determining homeless status in youth guide</a:t>
            </a:r>
            <a:endParaRPr/>
          </a:p>
          <a:p>
            <a:pPr indent="0" lvl="0" marL="0" rtl="0" algn="l">
              <a:spcBef>
                <a:spcPts val="1200"/>
              </a:spcBef>
              <a:spcAft>
                <a:spcPts val="0"/>
              </a:spcAft>
              <a:buNone/>
            </a:pPr>
            <a:r>
              <a:rPr lang="en"/>
              <a:t>SHRA </a:t>
            </a:r>
            <a:r>
              <a:rPr lang="en" u="sng">
                <a:solidFill>
                  <a:schemeClr val="accent5"/>
                </a:solidFill>
                <a:hlinkClick r:id="rId4">
                  <a:extLst>
                    <a:ext uri="{A12FA001-AC4F-418D-AE19-62706E023703}">
                      <ahyp:hlinkClr val="tx"/>
                    </a:ext>
                  </a:extLst>
                </a:hlinkClick>
              </a:rPr>
              <a:t>Income Limit Determinator</a:t>
            </a:r>
            <a:endParaRPr/>
          </a:p>
          <a:p>
            <a:pPr indent="0" lvl="0" marL="0" rtl="0" algn="l">
              <a:spcBef>
                <a:spcPts val="1200"/>
              </a:spcBef>
              <a:spcAft>
                <a:spcPts val="0"/>
              </a:spcAft>
              <a:buNone/>
            </a:pPr>
            <a:r>
              <a:rPr lang="en" u="sng">
                <a:solidFill>
                  <a:schemeClr val="hlink"/>
                </a:solidFill>
                <a:hlinkClick r:id="rId5"/>
              </a:rPr>
              <a:t>HUD FYI Q&amp;A</a:t>
            </a:r>
            <a:endParaRPr/>
          </a:p>
          <a:p>
            <a:pPr indent="0" lvl="0" marL="152400" rtl="0" algn="l">
              <a:spcBef>
                <a:spcPts val="1200"/>
              </a:spcBef>
              <a:spcAft>
                <a:spcPts val="0"/>
              </a:spcAft>
              <a:buNone/>
            </a:pPr>
            <a:r>
              <a:t/>
            </a:r>
            <a:endParaRPr b="1" sz="1983">
              <a:solidFill>
                <a:srgbClr val="333333"/>
              </a:solidFill>
              <a:highlight>
                <a:srgbClr val="FFFFFF"/>
              </a:highlight>
            </a:endParaRPr>
          </a:p>
          <a:p>
            <a:pPr indent="0" lvl="0" marL="0" rtl="0" algn="l">
              <a:spcBef>
                <a:spcPts val="8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Work Cited</a:t>
            </a:r>
            <a:endParaRPr/>
          </a:p>
        </p:txBody>
      </p:sp>
      <p:sp>
        <p:nvSpPr>
          <p:cNvPr id="204" name="Google Shape;204;p3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https://www.hudexchange.info/resource/4783/determining-homeless-status-of-youth/</a:t>
            </a:r>
            <a:endParaRPr/>
          </a:p>
          <a:p>
            <a:pPr indent="0" lvl="0" marL="0" rtl="0" algn="l">
              <a:spcBef>
                <a:spcPts val="1200"/>
              </a:spcBef>
              <a:spcAft>
                <a:spcPts val="0"/>
              </a:spcAft>
              <a:buNone/>
            </a:pPr>
            <a:r>
              <a:rPr lang="en" u="sng">
                <a:solidFill>
                  <a:schemeClr val="hlink"/>
                </a:solidFill>
                <a:hlinkClick r:id="rId4"/>
              </a:rPr>
              <a:t>https://www.hud.gov/sites/dfiles/PIH/documents/FYI_FAQs_Version_VMS_Reporting_&amp;_Amended_Notice_Update_9.29.2021_%20(002).pdf</a:t>
            </a:r>
            <a:r>
              <a:rPr lang="en"/>
              <a:t> </a:t>
            </a:r>
            <a:endParaRPr/>
          </a:p>
          <a:p>
            <a:pPr indent="0" lvl="0" marL="0" rtl="0" algn="l">
              <a:spcBef>
                <a:spcPts val="1200"/>
              </a:spcBef>
              <a:spcAft>
                <a:spcPts val="1200"/>
              </a:spcAft>
              <a:buNone/>
            </a:pPr>
            <a:r>
              <a:rPr lang="en" u="sng">
                <a:solidFill>
                  <a:schemeClr val="hlink"/>
                </a:solidFill>
                <a:hlinkClick r:id="rId5"/>
              </a:rPr>
              <a:t>https://www.hud.gov/sites/dfiles/SPM/documents/FR-6600-N-41_Foster_Youth_to_Independence_FYI_Competitive_NOFOv2.pdf</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Table of Contents</a:t>
            </a:r>
            <a:endParaRPr/>
          </a:p>
        </p:txBody>
      </p:sp>
      <p:sp>
        <p:nvSpPr>
          <p:cNvPr id="78" name="Google Shape;78;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solidFill>
                  <a:srgbClr val="000000"/>
                </a:solidFill>
              </a:rPr>
              <a:t>Introductions……slide 3</a:t>
            </a:r>
            <a:endParaRPr>
              <a:solidFill>
                <a:srgbClr val="000000"/>
              </a:solidFill>
            </a:endParaRPr>
          </a:p>
          <a:p>
            <a:pPr indent="0" lvl="0" marL="0" rtl="0" algn="l">
              <a:spcBef>
                <a:spcPts val="1200"/>
              </a:spcBef>
              <a:spcAft>
                <a:spcPts val="0"/>
              </a:spcAft>
              <a:buNone/>
            </a:pPr>
            <a:r>
              <a:rPr lang="en">
                <a:solidFill>
                  <a:srgbClr val="000000"/>
                </a:solidFill>
              </a:rPr>
              <a:t>Overview…… slide 4</a:t>
            </a:r>
            <a:endParaRPr>
              <a:solidFill>
                <a:srgbClr val="000000"/>
              </a:solidFill>
            </a:endParaRPr>
          </a:p>
          <a:p>
            <a:pPr indent="0" lvl="0" marL="0" rtl="0" algn="l">
              <a:spcBef>
                <a:spcPts val="1200"/>
              </a:spcBef>
              <a:spcAft>
                <a:spcPts val="0"/>
              </a:spcAft>
              <a:buNone/>
            </a:pPr>
            <a:r>
              <a:rPr lang="en">
                <a:solidFill>
                  <a:srgbClr val="000000"/>
                </a:solidFill>
              </a:rPr>
              <a:t>Eligibility</a:t>
            </a:r>
            <a:r>
              <a:rPr lang="en">
                <a:solidFill>
                  <a:srgbClr val="000000"/>
                </a:solidFill>
              </a:rPr>
              <a:t> Requirements……slide 5</a:t>
            </a:r>
            <a:endParaRPr>
              <a:solidFill>
                <a:srgbClr val="000000"/>
              </a:solidFill>
            </a:endParaRPr>
          </a:p>
          <a:p>
            <a:pPr indent="0" lvl="0" marL="457200" rtl="0" algn="l">
              <a:spcBef>
                <a:spcPts val="1200"/>
              </a:spcBef>
              <a:spcAft>
                <a:spcPts val="0"/>
              </a:spcAft>
              <a:buNone/>
            </a:pPr>
            <a:r>
              <a:rPr lang="en">
                <a:solidFill>
                  <a:srgbClr val="000000"/>
                </a:solidFill>
              </a:rPr>
              <a:t>AMI </a:t>
            </a:r>
            <a:r>
              <a:rPr lang="en">
                <a:solidFill>
                  <a:srgbClr val="000000"/>
                </a:solidFill>
              </a:rPr>
              <a:t>income</a:t>
            </a:r>
            <a:r>
              <a:rPr lang="en">
                <a:solidFill>
                  <a:srgbClr val="000000"/>
                </a:solidFill>
              </a:rPr>
              <a:t> limits…..slide 6</a:t>
            </a:r>
            <a:endParaRPr>
              <a:solidFill>
                <a:srgbClr val="000000"/>
              </a:solidFill>
            </a:endParaRPr>
          </a:p>
          <a:p>
            <a:pPr indent="0" lvl="0" marL="0" rtl="0" algn="l">
              <a:spcBef>
                <a:spcPts val="1200"/>
              </a:spcBef>
              <a:spcAft>
                <a:spcPts val="0"/>
              </a:spcAft>
              <a:buNone/>
            </a:pPr>
            <a:r>
              <a:rPr lang="en">
                <a:solidFill>
                  <a:srgbClr val="000000"/>
                </a:solidFill>
              </a:rPr>
              <a:t>FYI Voucher Referral Process Flow Chart …..slide 7</a:t>
            </a:r>
            <a:endParaRPr>
              <a:solidFill>
                <a:srgbClr val="000000"/>
              </a:solidFill>
            </a:endParaRPr>
          </a:p>
          <a:p>
            <a:pPr indent="0" lvl="0" marL="0" rtl="0" algn="l">
              <a:spcBef>
                <a:spcPts val="1200"/>
              </a:spcBef>
              <a:spcAft>
                <a:spcPts val="0"/>
              </a:spcAft>
              <a:buNone/>
            </a:pPr>
            <a:r>
              <a:rPr lang="en">
                <a:solidFill>
                  <a:srgbClr val="000000"/>
                </a:solidFill>
              </a:rPr>
              <a:t>Program Quirks and Expectations…..slide 8</a:t>
            </a:r>
            <a:endParaRPr>
              <a:solidFill>
                <a:srgbClr val="000000"/>
              </a:solidFill>
            </a:endParaRPr>
          </a:p>
          <a:p>
            <a:pPr indent="0" lvl="0" marL="0" rtl="0" algn="l">
              <a:spcBef>
                <a:spcPts val="1200"/>
              </a:spcBef>
              <a:spcAft>
                <a:spcPts val="0"/>
              </a:spcAft>
              <a:buNone/>
            </a:pPr>
            <a:r>
              <a:rPr lang="en">
                <a:solidFill>
                  <a:srgbClr val="000000"/>
                </a:solidFill>
              </a:rPr>
              <a:t>Document Requirements and Readiness…</a:t>
            </a:r>
            <a:r>
              <a:rPr lang="en">
                <a:solidFill>
                  <a:srgbClr val="000000"/>
                </a:solidFill>
              </a:rPr>
              <a:t>...</a:t>
            </a:r>
            <a:r>
              <a:rPr lang="en">
                <a:solidFill>
                  <a:srgbClr val="000000"/>
                </a:solidFill>
              </a:rPr>
              <a:t>slide 9-17</a:t>
            </a:r>
            <a:endParaRPr>
              <a:solidFill>
                <a:srgbClr val="000000"/>
              </a:solidFill>
            </a:endParaRPr>
          </a:p>
          <a:p>
            <a:pPr indent="0" lvl="0" marL="0" rtl="0" algn="l">
              <a:spcBef>
                <a:spcPts val="1200"/>
              </a:spcBef>
              <a:spcAft>
                <a:spcPts val="1200"/>
              </a:spcAft>
              <a:buNone/>
            </a:pPr>
            <a:r>
              <a:rPr lang="en">
                <a:solidFill>
                  <a:srgbClr val="000000"/>
                </a:solidFill>
              </a:rPr>
              <a:t>Helpful Resources……slide 18</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Introduction: Key Roles and Terms</a:t>
            </a:r>
            <a:endParaRPr/>
          </a:p>
        </p:txBody>
      </p:sp>
      <p:sp>
        <p:nvSpPr>
          <p:cNvPr id="84" name="Google Shape;84;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Sacramento Steps Forward (SSF): Oversees referrals into FYI Housing Choice Voucher(HCV) by utilizing Coordinated Entry</a:t>
            </a:r>
            <a:endParaRPr/>
          </a:p>
          <a:p>
            <a:pPr indent="0" lvl="0" marL="0" rtl="0" algn="l">
              <a:spcBef>
                <a:spcPts val="1200"/>
              </a:spcBef>
              <a:spcAft>
                <a:spcPts val="0"/>
              </a:spcAft>
              <a:buNone/>
            </a:pPr>
            <a:r>
              <a:rPr lang="en"/>
              <a:t>Public Child Welfare Agency (PCWA): Verifies potential FYI candidate’s e</a:t>
            </a:r>
            <a:r>
              <a:rPr lang="en"/>
              <a:t>ligibility</a:t>
            </a:r>
            <a:endParaRPr/>
          </a:p>
          <a:p>
            <a:pPr indent="0" lvl="0" marL="0" rtl="0" algn="l">
              <a:spcBef>
                <a:spcPts val="1200"/>
              </a:spcBef>
              <a:spcAft>
                <a:spcPts val="0"/>
              </a:spcAft>
              <a:buNone/>
            </a:pPr>
            <a:r>
              <a:rPr lang="en"/>
              <a:t>Sacramento Housing and Redevelopment Agency (SHRA): Oversees the FYI application process and issuing of the voucher. </a:t>
            </a:r>
            <a:endParaRPr/>
          </a:p>
          <a:p>
            <a:pPr indent="0" lvl="0" marL="0" rtl="0" algn="l">
              <a:spcBef>
                <a:spcPts val="1200"/>
              </a:spcBef>
              <a:spcAft>
                <a:spcPts val="0"/>
              </a:spcAft>
              <a:buNone/>
            </a:pPr>
            <a:r>
              <a:rPr lang="en"/>
              <a:t>Service Providers: Case workers, outreach workers, advocates, etc. that work with FYI candidates on their housing journey and outcome.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Overview</a:t>
            </a:r>
            <a:endParaRPr/>
          </a:p>
        </p:txBody>
      </p:sp>
      <p:sp>
        <p:nvSpPr>
          <p:cNvPr id="90" name="Google Shape;90;p16"/>
          <p:cNvSpPr txBox="1"/>
          <p:nvPr>
            <p:ph idx="1" type="body"/>
          </p:nvPr>
        </p:nvSpPr>
        <p:spPr>
          <a:xfrm>
            <a:off x="471900" y="1919075"/>
            <a:ext cx="8222100" cy="2904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Housing and Urban Development (HUD) has provided funding to SHRA in partnership with Sacramento County’s  PCWA to allocate Housing Choice Vouchers to </a:t>
            </a:r>
            <a:r>
              <a:rPr lang="en"/>
              <a:t>serve transitional age youth(TAY)  under the Family Unification Program (FUP). </a:t>
            </a:r>
            <a:endParaRPr/>
          </a:p>
          <a:p>
            <a:pPr indent="0" lvl="0" marL="0" rtl="0" algn="l">
              <a:spcBef>
                <a:spcPts val="1200"/>
              </a:spcBef>
              <a:spcAft>
                <a:spcPts val="0"/>
              </a:spcAft>
              <a:buNone/>
            </a:pPr>
            <a:r>
              <a:rPr lang="en"/>
              <a:t>This housing program is called Foster Youth to Independence (FYI) Voucher. FYI Vouchers will provide housing assistance for up to 36 months (3 years)* to youth or pregnant or parenting youth, who were formerly in, or close to exiting,  foster care.</a:t>
            </a:r>
            <a:endParaRPr/>
          </a:p>
          <a:p>
            <a:pPr indent="0" lvl="0" marL="0" rtl="0" algn="l">
              <a:spcBef>
                <a:spcPts val="1200"/>
              </a:spcBef>
              <a:spcAft>
                <a:spcPts val="1200"/>
              </a:spcAft>
              <a:buNone/>
            </a:pPr>
            <a:r>
              <a:rPr lang="en"/>
              <a:t>*Youth who meet certain requirements under Fostering Stable Housing Opportunities (FSHO) may have their voucher extended for an additional 24 months (2 years).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Initial Eligibility Requirements</a:t>
            </a:r>
            <a:endParaRPr/>
          </a:p>
        </p:txBody>
      </p:sp>
      <p:sp>
        <p:nvSpPr>
          <p:cNvPr id="96" name="Google Shape;96;p17"/>
          <p:cNvSpPr txBox="1"/>
          <p:nvPr>
            <p:ph idx="1" type="body"/>
          </p:nvPr>
        </p:nvSpPr>
        <p:spPr>
          <a:xfrm>
            <a:off x="471900" y="1753975"/>
            <a:ext cx="8222100" cy="3316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Must be between the age of 18- 24 years old (TAY)</a:t>
            </a:r>
            <a:endParaRPr sz="1300"/>
          </a:p>
          <a:p>
            <a:pPr indent="-311150" lvl="1" marL="914400" rtl="0" algn="l">
              <a:spcBef>
                <a:spcPts val="0"/>
              </a:spcBef>
              <a:spcAft>
                <a:spcPts val="0"/>
              </a:spcAft>
              <a:buSzPts val="1300"/>
              <a:buChar char="○"/>
            </a:pPr>
            <a:r>
              <a:rPr lang="en" sz="1300"/>
              <a:t>Cannot have reached their 25th birthday before LEASE UP! </a:t>
            </a:r>
            <a:endParaRPr sz="1300"/>
          </a:p>
          <a:p>
            <a:pPr indent="-311150" lvl="0" marL="457200" rtl="0" algn="l">
              <a:spcBef>
                <a:spcPts val="0"/>
              </a:spcBef>
              <a:spcAft>
                <a:spcPts val="0"/>
              </a:spcAft>
              <a:buSzPts val="1300"/>
              <a:buChar char="●"/>
            </a:pPr>
            <a:r>
              <a:rPr lang="en" sz="1300"/>
              <a:t>Must have exited the foster care system AFTER the age of 16 AND</a:t>
            </a:r>
            <a:endParaRPr sz="1300"/>
          </a:p>
          <a:p>
            <a:pPr indent="-311150" lvl="0" marL="457200" rtl="0" algn="l">
              <a:spcBef>
                <a:spcPts val="0"/>
              </a:spcBef>
              <a:spcAft>
                <a:spcPts val="0"/>
              </a:spcAft>
              <a:buSzPts val="1300"/>
              <a:buChar char="●"/>
            </a:pPr>
            <a:r>
              <a:rPr lang="en" sz="1300"/>
              <a:t>Homeless(Category 1 through 4) or at risk of becoming homeless </a:t>
            </a:r>
            <a:endParaRPr sz="1300"/>
          </a:p>
          <a:p>
            <a:pPr indent="-311150" lvl="0" marL="457200" rtl="0" algn="l">
              <a:spcBef>
                <a:spcPts val="0"/>
              </a:spcBef>
              <a:spcAft>
                <a:spcPts val="0"/>
              </a:spcAft>
              <a:buSzPts val="1300"/>
              <a:buChar char="●"/>
            </a:pPr>
            <a:r>
              <a:rPr lang="en" sz="1300"/>
              <a:t>Must have income below 50% AMI, </a:t>
            </a:r>
            <a:endParaRPr sz="1300"/>
          </a:p>
          <a:p>
            <a:pPr indent="-311150" lvl="1" marL="914400" rtl="0" algn="l">
              <a:spcBef>
                <a:spcPts val="0"/>
              </a:spcBef>
              <a:spcAft>
                <a:spcPts val="0"/>
              </a:spcAft>
              <a:buSzPts val="1300"/>
              <a:buChar char="○"/>
            </a:pPr>
            <a:r>
              <a:rPr b="1" lang="en" sz="1300"/>
              <a:t>U</a:t>
            </a:r>
            <a:r>
              <a:rPr b="1" lang="en" sz="1300"/>
              <a:t>nless at risk of homelessness</a:t>
            </a:r>
            <a:r>
              <a:rPr lang="en" sz="1300"/>
              <a:t> (must be below 30% AMI to be considered at risk of homelessness according to HUD guidelines)</a:t>
            </a:r>
            <a:endParaRPr sz="1300"/>
          </a:p>
          <a:p>
            <a:pPr indent="-311150" lvl="1" marL="914400" rtl="0" algn="l">
              <a:spcBef>
                <a:spcPts val="0"/>
              </a:spcBef>
              <a:spcAft>
                <a:spcPts val="0"/>
              </a:spcAft>
              <a:buSzPts val="1300"/>
              <a:buChar char="○"/>
            </a:pPr>
            <a:r>
              <a:rPr lang="en" sz="1300"/>
              <a:t>Calculate candidate’s income by referencing this income calculator: </a:t>
            </a:r>
            <a:r>
              <a:rPr lang="en" sz="1300" u="sng">
                <a:solidFill>
                  <a:schemeClr val="hlink"/>
                </a:solidFill>
                <a:hlinkClick r:id="rId3"/>
              </a:rPr>
              <a:t>Income Limit Determinator</a:t>
            </a:r>
            <a:endParaRPr sz="1300"/>
          </a:p>
          <a:p>
            <a:pPr indent="0" lvl="0" marL="0" rtl="0" algn="l">
              <a:spcBef>
                <a:spcPts val="1200"/>
              </a:spcBef>
              <a:spcAft>
                <a:spcPts val="0"/>
              </a:spcAft>
              <a:buNone/>
            </a:pPr>
            <a:r>
              <a:rPr lang="en" sz="1300"/>
              <a:t>Please note: </a:t>
            </a:r>
            <a:endParaRPr sz="1300"/>
          </a:p>
          <a:p>
            <a:pPr indent="0" lvl="0" marL="0" rtl="0" algn="l">
              <a:spcBef>
                <a:spcPts val="1200"/>
              </a:spcBef>
              <a:spcAft>
                <a:spcPts val="1200"/>
              </a:spcAft>
              <a:buNone/>
            </a:pPr>
            <a:r>
              <a:rPr lang="en" sz="1300"/>
              <a:t>At least one member of the household (HH) must have legal status to be eligible for rental assistance though the FYI voucher. Assistance is determined by number of eligible HH members. Tenant’s portion/contribution of rent </a:t>
            </a:r>
            <a:r>
              <a:rPr b="1" lang="en" sz="1300"/>
              <a:t>CANNOT</a:t>
            </a:r>
            <a:r>
              <a:rPr lang="en" sz="1300"/>
              <a:t> exceed 40% of total HH income.</a:t>
            </a:r>
            <a:endParaRPr sz="1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idx="4294967295"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2700"/>
              <a:t>HUD Annual Median Income (AMI) Limits</a:t>
            </a:r>
            <a:endParaRPr sz="2700"/>
          </a:p>
        </p:txBody>
      </p:sp>
      <p:sp>
        <p:nvSpPr>
          <p:cNvPr id="102" name="Google Shape;102;p18"/>
          <p:cNvSpPr txBox="1"/>
          <p:nvPr/>
        </p:nvSpPr>
        <p:spPr>
          <a:xfrm>
            <a:off x="2069250" y="4743300"/>
            <a:ext cx="6875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Roboto"/>
                <a:ea typeface="Roboto"/>
                <a:cs typeface="Roboto"/>
                <a:sym typeface="Roboto"/>
              </a:rPr>
              <a:t>* </a:t>
            </a:r>
            <a:r>
              <a:rPr b="1" lang="en">
                <a:latin typeface="Roboto"/>
                <a:ea typeface="Roboto"/>
                <a:cs typeface="Roboto"/>
                <a:sym typeface="Roboto"/>
              </a:rPr>
              <a:t>Effective June 15, 2023</a:t>
            </a:r>
            <a:endParaRPr b="1">
              <a:latin typeface="Roboto"/>
              <a:ea typeface="Roboto"/>
              <a:cs typeface="Roboto"/>
              <a:sym typeface="Roboto"/>
            </a:endParaRPr>
          </a:p>
        </p:txBody>
      </p:sp>
      <p:graphicFrame>
        <p:nvGraphicFramePr>
          <p:cNvPr id="103" name="Google Shape;103;p18"/>
          <p:cNvGraphicFramePr/>
          <p:nvPr/>
        </p:nvGraphicFramePr>
        <p:xfrm>
          <a:off x="2069250" y="234050"/>
          <a:ext cx="3000000" cy="3000000"/>
        </p:xfrm>
        <a:graphic>
          <a:graphicData uri="http://schemas.openxmlformats.org/drawingml/2006/table">
            <a:tbl>
              <a:tblPr>
                <a:noFill/>
                <a:tableStyleId>{5C139486-79E9-4B27-AE04-EC8A9B178A4A}</a:tableStyleId>
              </a:tblPr>
              <a:tblGrid>
                <a:gridCol w="1749325"/>
                <a:gridCol w="1608875"/>
                <a:gridCol w="1672725"/>
              </a:tblGrid>
              <a:tr h="200025">
                <a:tc gridSpan="3">
                  <a:txBody>
                    <a:bodyPr/>
                    <a:lstStyle/>
                    <a:p>
                      <a:pPr indent="0" lvl="0" marL="0" rtl="0" algn="ctr">
                        <a:lnSpc>
                          <a:spcPct val="115000"/>
                        </a:lnSpc>
                        <a:spcBef>
                          <a:spcPts val="1200"/>
                        </a:spcBef>
                        <a:spcAft>
                          <a:spcPts val="0"/>
                        </a:spcAft>
                        <a:buNone/>
                      </a:pPr>
                      <a:r>
                        <a:rPr b="1" lang="en" sz="1600" u="sng">
                          <a:solidFill>
                            <a:srgbClr val="0000FF"/>
                          </a:solidFill>
                          <a:hlinkClick r:id="rId3">
                            <a:extLst>
                              <a:ext uri="{A12FA001-AC4F-418D-AE19-62706E023703}">
                                <ahyp:hlinkClr val="tx"/>
                              </a:ext>
                            </a:extLst>
                          </a:hlinkClick>
                        </a:rPr>
                        <a:t>2023 HUD Annual Median Income Limits</a:t>
                      </a:r>
                      <a:r>
                        <a:rPr b="1" lang="en" sz="1600" u="sng">
                          <a:solidFill>
                            <a:srgbClr val="1155CC"/>
                          </a:solidFill>
                        </a:rPr>
                        <a:t>*</a:t>
                      </a:r>
                      <a:endParaRPr b="1" sz="1600" u="sng">
                        <a:solidFill>
                          <a:srgbClr val="1155CC"/>
                        </a:solidFill>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4C2F4"/>
                    </a:solidFill>
                  </a:tcPr>
                </a:tc>
                <a:tc hMerge="1"/>
                <a:tc hMerge="1"/>
              </a:tr>
              <a:tr h="200025">
                <a:tc>
                  <a:txBody>
                    <a:bodyPr/>
                    <a:lstStyle/>
                    <a:p>
                      <a:pPr indent="0" lvl="0" marL="0" rtl="0" algn="ctr">
                        <a:lnSpc>
                          <a:spcPct val="115000"/>
                        </a:lnSpc>
                        <a:spcBef>
                          <a:spcPts val="1200"/>
                        </a:spcBef>
                        <a:spcAft>
                          <a:spcPts val="0"/>
                        </a:spcAft>
                        <a:buNone/>
                      </a:pPr>
                      <a:r>
                        <a:rPr lang="en"/>
                        <a:t>Household Size</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1200"/>
                        </a:spcBef>
                        <a:spcAft>
                          <a:spcPts val="0"/>
                        </a:spcAft>
                        <a:buNone/>
                      </a:pPr>
                      <a:r>
                        <a:rPr lang="en"/>
                        <a:t>30% AMI</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1200"/>
                        </a:spcBef>
                        <a:spcAft>
                          <a:spcPts val="0"/>
                        </a:spcAft>
                        <a:buNone/>
                      </a:pPr>
                      <a:r>
                        <a:rPr lang="en"/>
                        <a:t>50% AMI</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DAF8"/>
                    </a:solidFill>
                  </a:tcPr>
                </a:tc>
              </a:tr>
              <a:tr h="200025">
                <a:tc>
                  <a:txBody>
                    <a:bodyPr/>
                    <a:lstStyle/>
                    <a:p>
                      <a:pPr indent="0" lvl="0" marL="0" rtl="0" algn="l">
                        <a:lnSpc>
                          <a:spcPct val="115000"/>
                        </a:lnSpc>
                        <a:spcBef>
                          <a:spcPts val="1200"/>
                        </a:spcBef>
                        <a:spcAft>
                          <a:spcPts val="0"/>
                        </a:spcAft>
                        <a:buNone/>
                      </a:pPr>
                      <a:r>
                        <a:rPr lang="en"/>
                        <a:t>1 person</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$22,550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$37,550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2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$25,750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$42,900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3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$28,950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$48,250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4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$32,150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$53,600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5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$34,750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$57,900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6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$37,300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$62,200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7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$39,900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$66,500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0025">
                <a:tc>
                  <a:txBody>
                    <a:bodyPr/>
                    <a:lstStyle/>
                    <a:p>
                      <a:pPr indent="0" lvl="0" marL="0" rtl="0" algn="l">
                        <a:lnSpc>
                          <a:spcPct val="115000"/>
                        </a:lnSpc>
                        <a:spcBef>
                          <a:spcPts val="1200"/>
                        </a:spcBef>
                        <a:spcAft>
                          <a:spcPts val="0"/>
                        </a:spcAft>
                        <a:buNone/>
                      </a:pPr>
                      <a:r>
                        <a:rPr lang="en"/>
                        <a:t>8 Persons</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$42,450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lang="en"/>
                        <a:t>$70,800</a:t>
                      </a:r>
                      <a:endParaRPr/>
                    </a:p>
                  </a:txBody>
                  <a:tcPr marT="19050" marB="19050" marR="28575" marL="2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Referral Process</a:t>
            </a:r>
            <a:endParaRPr/>
          </a:p>
        </p:txBody>
      </p:sp>
      <p:pic>
        <p:nvPicPr>
          <p:cNvPr id="109" name="Google Shape;109;p19"/>
          <p:cNvPicPr preferRelativeResize="0"/>
          <p:nvPr/>
        </p:nvPicPr>
        <p:blipFill>
          <a:blip r:embed="rId3">
            <a:alphaModFix/>
          </a:blip>
          <a:stretch>
            <a:fillRect/>
          </a:stretch>
        </p:blipFill>
        <p:spPr>
          <a:xfrm>
            <a:off x="0" y="771450"/>
            <a:ext cx="9095026" cy="4227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Program quirks/ Expectations</a:t>
            </a:r>
            <a:endParaRPr/>
          </a:p>
        </p:txBody>
      </p:sp>
      <p:sp>
        <p:nvSpPr>
          <p:cNvPr id="115" name="Google Shape;115;p20"/>
          <p:cNvSpPr txBox="1"/>
          <p:nvPr>
            <p:ph idx="1" type="body"/>
          </p:nvPr>
        </p:nvSpPr>
        <p:spPr>
          <a:xfrm>
            <a:off x="471900" y="1919075"/>
            <a:ext cx="8222100" cy="29643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000000"/>
              </a:buClr>
              <a:buSzPts val="1300"/>
              <a:buFont typeface="Roboto"/>
              <a:buChar char="●"/>
            </a:pPr>
            <a:r>
              <a:rPr lang="en" sz="1300">
                <a:solidFill>
                  <a:srgbClr val="000000"/>
                </a:solidFill>
              </a:rPr>
              <a:t>AT THIS TIME, FYI vouchers currently do not have ANY housing navigation or supportive services attached. Just rental assistance. </a:t>
            </a:r>
            <a:endParaRPr sz="1300">
              <a:solidFill>
                <a:srgbClr val="000000"/>
              </a:solidFill>
            </a:endParaRPr>
          </a:p>
          <a:p>
            <a:pPr indent="-311150" lvl="0" marL="457200" rtl="0" algn="l">
              <a:lnSpc>
                <a:spcPct val="115000"/>
              </a:lnSpc>
              <a:spcBef>
                <a:spcPts val="0"/>
              </a:spcBef>
              <a:spcAft>
                <a:spcPts val="0"/>
              </a:spcAft>
              <a:buClr>
                <a:srgbClr val="000000"/>
              </a:buClr>
              <a:buSzPts val="1300"/>
              <a:buFont typeface="Roboto"/>
              <a:buChar char="●"/>
            </a:pPr>
            <a:r>
              <a:rPr b="1" lang="en" sz="1300">
                <a:solidFill>
                  <a:srgbClr val="000000"/>
                </a:solidFill>
              </a:rPr>
              <a:t>The referring Service Providers(SP) must work with candidates on application and all housing navigation services until lease up. </a:t>
            </a:r>
            <a:endParaRPr b="1" sz="1300">
              <a:solidFill>
                <a:srgbClr val="000000"/>
              </a:solidFill>
            </a:endParaRPr>
          </a:p>
          <a:p>
            <a:pPr indent="-311150" lvl="0" marL="457200" rtl="0" algn="l">
              <a:lnSpc>
                <a:spcPct val="115000"/>
              </a:lnSpc>
              <a:spcBef>
                <a:spcPts val="0"/>
              </a:spcBef>
              <a:spcAft>
                <a:spcPts val="0"/>
              </a:spcAft>
              <a:buClr>
                <a:srgbClr val="000000"/>
              </a:buClr>
              <a:buSzPts val="1300"/>
              <a:buFont typeface="Roboto"/>
              <a:buChar char="●"/>
            </a:pPr>
            <a:r>
              <a:rPr lang="en" sz="1300">
                <a:solidFill>
                  <a:srgbClr val="000000"/>
                </a:solidFill>
              </a:rPr>
              <a:t>SSF is currently working on contracting a service agency to provide support services for future FYI voucher holders. This may take time, so referring SP must provide support until then. </a:t>
            </a:r>
            <a:endParaRPr sz="1300">
              <a:solidFill>
                <a:srgbClr val="000000"/>
              </a:solidFill>
            </a:endParaRPr>
          </a:p>
          <a:p>
            <a:pPr indent="-311150" lvl="0" marL="457200" rtl="0" algn="l">
              <a:lnSpc>
                <a:spcPct val="115000"/>
              </a:lnSpc>
              <a:spcBef>
                <a:spcPts val="0"/>
              </a:spcBef>
              <a:spcAft>
                <a:spcPts val="0"/>
              </a:spcAft>
              <a:buClr>
                <a:srgbClr val="000000"/>
              </a:buClr>
              <a:buSzPts val="1300"/>
              <a:buFont typeface="Roboto"/>
              <a:buChar char="●"/>
            </a:pPr>
            <a:r>
              <a:rPr lang="en" sz="1300">
                <a:solidFill>
                  <a:srgbClr val="000000"/>
                </a:solidFill>
              </a:rPr>
              <a:t>Since this program is time limited (maximum 36 months), it is recommended that SP refer clients who will be relatively self sufficient and stabilized within that time frame. </a:t>
            </a:r>
            <a:endParaRPr sz="1300">
              <a:solidFill>
                <a:srgbClr val="000000"/>
              </a:solidFill>
            </a:endParaRPr>
          </a:p>
          <a:p>
            <a:pPr indent="-311150" lvl="0" marL="457200" rtl="0" algn="l">
              <a:spcBef>
                <a:spcPts val="0"/>
              </a:spcBef>
              <a:spcAft>
                <a:spcPts val="0"/>
              </a:spcAft>
              <a:buClr>
                <a:srgbClr val="000000"/>
              </a:buClr>
              <a:buSzPts val="1300"/>
              <a:buFont typeface="Roboto"/>
              <a:buChar char="●"/>
            </a:pPr>
            <a:r>
              <a:rPr lang="en" sz="1300">
                <a:solidFill>
                  <a:srgbClr val="000000"/>
                </a:solidFill>
              </a:rPr>
              <a:t>FYI candidate must be leased up/ signed a lease before their 25th birthday or they will become disqualified for FYI voucher assistance. </a:t>
            </a:r>
            <a:endParaRPr sz="1300">
              <a:solidFill>
                <a:srgbClr val="000000"/>
              </a:solidFill>
            </a:endParaRPr>
          </a:p>
          <a:p>
            <a:pPr indent="-311150" lvl="0" marL="457200" rtl="0" algn="l">
              <a:spcBef>
                <a:spcPts val="0"/>
              </a:spcBef>
              <a:spcAft>
                <a:spcPts val="0"/>
              </a:spcAft>
              <a:buClr>
                <a:srgbClr val="000000"/>
              </a:buClr>
              <a:buSzPts val="1300"/>
              <a:buFont typeface="Roboto"/>
              <a:buChar char="●"/>
            </a:pPr>
            <a:r>
              <a:rPr lang="en" sz="1300">
                <a:solidFill>
                  <a:srgbClr val="000000"/>
                </a:solidFill>
              </a:rPr>
              <a:t>FYI candidate can “age out” (turn 25+) once they are leased up and maintain the FYI voucher assistance until program time ends. </a:t>
            </a:r>
            <a:endParaRPr sz="13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At Risk of Homelessness Definition (HUD)</a:t>
            </a:r>
            <a:endParaRPr/>
          </a:p>
        </p:txBody>
      </p:sp>
      <p:sp>
        <p:nvSpPr>
          <p:cNvPr id="121" name="Google Shape;121;p2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Risk of Homelessness means the individual or family who: </a:t>
            </a:r>
            <a:endParaRPr/>
          </a:p>
          <a:p>
            <a:pPr indent="0" lvl="0" marL="0" rtl="0" algn="l">
              <a:spcBef>
                <a:spcPts val="1200"/>
              </a:spcBef>
              <a:spcAft>
                <a:spcPts val="0"/>
              </a:spcAft>
              <a:buNone/>
            </a:pPr>
            <a:r>
              <a:rPr lang="en"/>
              <a:t>(i) Has an annual income below 30 percent of median family income for the area, as determined by HUD. </a:t>
            </a:r>
            <a:endParaRPr/>
          </a:p>
          <a:p>
            <a:pPr indent="0" lvl="0" marL="0" rtl="0" algn="l">
              <a:spcBef>
                <a:spcPts val="1200"/>
              </a:spcBef>
              <a:spcAft>
                <a:spcPts val="1200"/>
              </a:spcAft>
              <a:buNone/>
            </a:pPr>
            <a:r>
              <a:rPr lang="en"/>
              <a:t>(ii) Does not have sufficient resources or support networks, e.g., family, friends, faith-based or other social networks, immediately available to prevent them from moving to an emergency shelter or another place described in paragraph (1) of the “Homeless” definition at </a:t>
            </a:r>
            <a:r>
              <a:rPr lang="en" u="sng">
                <a:solidFill>
                  <a:schemeClr val="hlink"/>
                </a:solidFill>
                <a:hlinkClick r:id="rId3"/>
              </a:rPr>
              <a:t>24 CFR 576.2</a:t>
            </a:r>
            <a:r>
              <a:rPr lang="en"/>
              <a:t>; </a:t>
            </a:r>
            <a:r>
              <a:rPr b="1" lang="en"/>
              <a:t>AND</a:t>
            </a:r>
            <a:r>
              <a:rPr lang="en"/>
              <a: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