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Lst>
  <p:sldSz cy="5143500" cx="9144000"/>
  <p:notesSz cx="6858000" cy="9144000"/>
  <p:embeddedFontLst>
    <p:embeddedFont>
      <p:font typeface="Robo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48626F4-F6BA-4160-AA4D-6AAF90715FB4}">
  <a:tblStyle styleId="{048626F4-F6BA-4160-AA4D-6AAF90715FB4}"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boldItalic.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Roboto-regular.fntdata"/><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font" Target="fonts/Roboto-italic.fntdata"/><Relationship Id="rId6" Type="http://schemas.openxmlformats.org/officeDocument/2006/relationships/notesMaster" Target="notesMasters/notesMaster1.xml"/><Relationship Id="rId18" Type="http://schemas.openxmlformats.org/officeDocument/2006/relationships/font" Target="fonts/Roboto-bold.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24201a265f3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24201a265f3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1323f386c81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1323f386c8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24201a265f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24201a265f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24201a265f3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24201a265f3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24201a265f3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24201a265f3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24201a265f3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24201a265f3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24201a265f3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24201a265f3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24201a265f3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24201a265f3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24201a265f3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24201a265f3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90525" y="1819275"/>
            <a:ext cx="8222100" cy="933600"/>
          </a:xfrm>
          <a:prstGeom prst="rect">
            <a:avLst/>
          </a:prstGeom>
        </p:spPr>
        <p:txBody>
          <a:bodyPr anchorCtr="0" anchor="b"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3" name="Google Shape;13;p2"/>
          <p:cNvSpPr txBox="1"/>
          <p:nvPr>
            <p:ph idx="1" type="subTitle"/>
          </p:nvPr>
        </p:nvSpPr>
        <p:spPr>
          <a:xfrm>
            <a:off x="390525" y="2789130"/>
            <a:ext cx="8222100" cy="4329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4" name="Google Shape;14;p2"/>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4"/>
        </a:solidFill>
      </p:bgPr>
    </p:bg>
    <p:spTree>
      <p:nvGrpSpPr>
        <p:cNvPr id="57" name="Shape 57"/>
        <p:cNvGrpSpPr/>
        <p:nvPr/>
      </p:nvGrpSpPr>
      <p:grpSpPr>
        <a:xfrm>
          <a:off x="0" y="0"/>
          <a:ext cx="0" cy="0"/>
          <a:chOff x="0" y="0"/>
          <a:chExt cx="0" cy="0"/>
        </a:xfrm>
      </p:grpSpPr>
      <p:sp>
        <p:nvSpPr>
          <p:cNvPr id="58" name="Google Shape;58;p11"/>
          <p:cNvSpPr txBox="1"/>
          <p:nvPr>
            <p:ph hasCustomPrompt="1" type="title"/>
          </p:nvPr>
        </p:nvSpPr>
        <p:spPr>
          <a:xfrm>
            <a:off x="475500" y="1258525"/>
            <a:ext cx="8222100" cy="19635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p:nvPr>
            <p:ph idx="1" type="body"/>
          </p:nvPr>
        </p:nvSpPr>
        <p:spPr>
          <a:xfrm>
            <a:off x="475500" y="3304625"/>
            <a:ext cx="82221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60" name="Google Shape;60;p11"/>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chemeClr val="accent4"/>
        </a:solidFill>
      </p:bgPr>
    </p:bg>
    <p:spTree>
      <p:nvGrpSpPr>
        <p:cNvPr id="61" name="Shape 61"/>
        <p:cNvGrpSpPr/>
        <p:nvPr/>
      </p:nvGrpSpPr>
      <p:grpSpPr>
        <a:xfrm>
          <a:off x="0" y="0"/>
          <a:ext cx="0" cy="0"/>
          <a:chOff x="0" y="0"/>
          <a:chExt cx="0" cy="0"/>
        </a:xfrm>
      </p:grpSpPr>
      <p:sp>
        <p:nvSpPr>
          <p:cNvPr id="62" name="Google Shape;62;p12"/>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460950" y="2065350"/>
            <a:ext cx="8222100" cy="1012800"/>
          </a:xfrm>
          <a:prstGeom prst="rect">
            <a:avLst/>
          </a:prstGeom>
        </p:spPr>
        <p:txBody>
          <a:bodyPr anchorCtr="0" anchor="ctr"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7" name="Google Shape;17;p3"/>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2" name="Google Shape;22;p4"/>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5"/>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8" name="Google Shape;28;p5"/>
          <p:cNvSpPr txBox="1"/>
          <p:nvPr>
            <p:ph idx="1" type="body"/>
          </p:nvPr>
        </p:nvSpPr>
        <p:spPr>
          <a:xfrm>
            <a:off x="471900" y="1919075"/>
            <a:ext cx="3999900" cy="271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2" type="body"/>
          </p:nvPr>
        </p:nvSpPr>
        <p:spPr>
          <a:xfrm>
            <a:off x="4694250" y="1919075"/>
            <a:ext cx="3999900" cy="271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0" name="Google Shape;30;p5"/>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98250" y="16350"/>
            <a:ext cx="8826600" cy="602700"/>
          </a:xfrm>
          <a:prstGeom prst="rect">
            <a:avLst/>
          </a:prstGeom>
        </p:spPr>
        <p:txBody>
          <a:bodyPr anchorCtr="0" anchor="ctr" bIns="91425" lIns="91425" spcFirstLastPara="1" rIns="91425" wrap="square" tIns="91425">
            <a:norm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35" name="Google Shape;35;p6"/>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p7"/>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7"/>
          <p:cNvSpPr txBox="1"/>
          <p:nvPr>
            <p:ph type="title"/>
          </p:nvPr>
        </p:nvSpPr>
        <p:spPr>
          <a:xfrm>
            <a:off x="226078" y="357800"/>
            <a:ext cx="2808000" cy="9534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226075" y="1465800"/>
            <a:ext cx="2808000" cy="3163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Clr>
                <a:schemeClr val="lt1"/>
              </a:buClr>
              <a:buSzPts val="1200"/>
              <a:buChar char="●"/>
              <a:defRPr sz="1200">
                <a:solidFill>
                  <a:schemeClr val="lt1"/>
                </a:solidFill>
              </a:defRPr>
            </a:lvl1pPr>
            <a:lvl2pPr indent="-304800" lvl="1" marL="914400">
              <a:spcBef>
                <a:spcPts val="0"/>
              </a:spcBef>
              <a:spcAft>
                <a:spcPts val="0"/>
              </a:spcAft>
              <a:buClr>
                <a:schemeClr val="lt1"/>
              </a:buClr>
              <a:buSzPts val="1200"/>
              <a:buChar char="○"/>
              <a:defRPr sz="1200">
                <a:solidFill>
                  <a:schemeClr val="lt1"/>
                </a:solidFill>
              </a:defRPr>
            </a:lvl2pPr>
            <a:lvl3pPr indent="-304800" lvl="2" marL="1371600">
              <a:spcBef>
                <a:spcPts val="0"/>
              </a:spcBef>
              <a:spcAft>
                <a:spcPts val="0"/>
              </a:spcAft>
              <a:buClr>
                <a:schemeClr val="lt1"/>
              </a:buClr>
              <a:buSzPts val="1200"/>
              <a:buChar char="■"/>
              <a:defRPr sz="1200">
                <a:solidFill>
                  <a:schemeClr val="lt1"/>
                </a:solidFill>
              </a:defRPr>
            </a:lvl3pPr>
            <a:lvl4pPr indent="-304800" lvl="3" marL="1828800">
              <a:spcBef>
                <a:spcPts val="0"/>
              </a:spcBef>
              <a:spcAft>
                <a:spcPts val="0"/>
              </a:spcAft>
              <a:buClr>
                <a:schemeClr val="lt1"/>
              </a:buClr>
              <a:buSzPts val="1200"/>
              <a:buChar char="●"/>
              <a:defRPr sz="1200">
                <a:solidFill>
                  <a:schemeClr val="lt1"/>
                </a:solidFill>
              </a:defRPr>
            </a:lvl4pPr>
            <a:lvl5pPr indent="-304800" lvl="4" marL="2286000">
              <a:spcBef>
                <a:spcPts val="0"/>
              </a:spcBef>
              <a:spcAft>
                <a:spcPts val="0"/>
              </a:spcAft>
              <a:buClr>
                <a:schemeClr val="lt1"/>
              </a:buClr>
              <a:buSzPts val="1200"/>
              <a:buChar char="○"/>
              <a:defRPr sz="1200">
                <a:solidFill>
                  <a:schemeClr val="lt1"/>
                </a:solidFill>
              </a:defRPr>
            </a:lvl5pPr>
            <a:lvl6pPr indent="-304800" lvl="5" marL="2743200">
              <a:spcBef>
                <a:spcPts val="0"/>
              </a:spcBef>
              <a:spcAft>
                <a:spcPts val="0"/>
              </a:spcAft>
              <a:buClr>
                <a:schemeClr val="lt1"/>
              </a:buClr>
              <a:buSzPts val="1200"/>
              <a:buChar char="■"/>
              <a:defRPr sz="1200">
                <a:solidFill>
                  <a:schemeClr val="lt1"/>
                </a:solidFill>
              </a:defRPr>
            </a:lvl6pPr>
            <a:lvl7pPr indent="-304800" lvl="6" marL="3200400">
              <a:spcBef>
                <a:spcPts val="0"/>
              </a:spcBef>
              <a:spcAft>
                <a:spcPts val="0"/>
              </a:spcAft>
              <a:buClr>
                <a:schemeClr val="lt1"/>
              </a:buClr>
              <a:buSzPts val="1200"/>
              <a:buChar char="●"/>
              <a:defRPr sz="1200">
                <a:solidFill>
                  <a:schemeClr val="lt1"/>
                </a:solidFill>
              </a:defRPr>
            </a:lvl7pPr>
            <a:lvl8pPr indent="-304800" lvl="7" marL="3657600">
              <a:spcBef>
                <a:spcPts val="0"/>
              </a:spcBef>
              <a:spcAft>
                <a:spcPts val="0"/>
              </a:spcAft>
              <a:buClr>
                <a:schemeClr val="lt1"/>
              </a:buClr>
              <a:buSzPts val="1200"/>
              <a:buChar char="○"/>
              <a:defRPr sz="1200">
                <a:solidFill>
                  <a:schemeClr val="lt1"/>
                </a:solidFill>
              </a:defRPr>
            </a:lvl8pPr>
            <a:lvl9pPr indent="-304800" lvl="8" marL="4114800">
              <a:spcBef>
                <a:spcPts val="0"/>
              </a:spcBef>
              <a:spcAft>
                <a:spcPts val="0"/>
              </a:spcAft>
              <a:buClr>
                <a:schemeClr val="lt1"/>
              </a:buClr>
              <a:buSzPts val="1200"/>
              <a:buChar char="■"/>
              <a:defRPr sz="1200">
                <a:solidFill>
                  <a:schemeClr val="lt1"/>
                </a:solidFill>
              </a:defRPr>
            </a:lvl9pPr>
          </a:lstStyle>
          <a:p/>
        </p:txBody>
      </p:sp>
      <p:sp>
        <p:nvSpPr>
          <p:cNvPr id="41" name="Google Shape;41;p7"/>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2" name="Shape 42"/>
        <p:cNvGrpSpPr/>
        <p:nvPr/>
      </p:nvGrpSpPr>
      <p:grpSpPr>
        <a:xfrm>
          <a:off x="0" y="0"/>
          <a:ext cx="0" cy="0"/>
          <a:chOff x="0" y="0"/>
          <a:chExt cx="0" cy="0"/>
        </a:xfrm>
      </p:grpSpPr>
      <p:sp>
        <p:nvSpPr>
          <p:cNvPr id="43" name="Google Shape;43;p8"/>
          <p:cNvSpPr txBox="1"/>
          <p:nvPr>
            <p:ph type="title"/>
          </p:nvPr>
        </p:nvSpPr>
        <p:spPr>
          <a:xfrm>
            <a:off x="490250" y="488250"/>
            <a:ext cx="62271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p:txBody>
      </p:sp>
      <p:sp>
        <p:nvSpPr>
          <p:cNvPr id="44" name="Google Shape;44;p8"/>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p:txBody>
      </p:sp>
      <p:sp>
        <p:nvSpPr>
          <p:cNvPr id="49" name="Google Shape;49;p9"/>
          <p:cNvSpPr txBox="1"/>
          <p:nvPr>
            <p:ph idx="1" type="subTitle"/>
          </p:nvPr>
        </p:nvSpPr>
        <p:spPr>
          <a:xfrm>
            <a:off x="265500" y="2779467"/>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0"/>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0"/>
          <p:cNvSpPr txBox="1"/>
          <p:nvPr>
            <p:ph idx="1" type="body"/>
          </p:nvPr>
        </p:nvSpPr>
        <p:spPr>
          <a:xfrm>
            <a:off x="57150" y="4696825"/>
            <a:ext cx="8382000" cy="4467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lt1"/>
              </a:buClr>
              <a:buSzPts val="1200"/>
              <a:buNone/>
              <a:defRPr sz="1200">
                <a:solidFill>
                  <a:schemeClr val="lt1"/>
                </a:solidFill>
              </a:defRPr>
            </a:lvl1pPr>
          </a:lstStyle>
          <a:p/>
        </p:txBody>
      </p:sp>
      <p:sp>
        <p:nvSpPr>
          <p:cNvPr id="56" name="Google Shape;56;p10"/>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terial">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p:txBody>
      </p:sp>
      <p:sp>
        <p:nvSpPr>
          <p:cNvPr id="7" name="Google Shape;7;p1"/>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indent="-317500" lvl="1" marL="9144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2pPr>
            <a:lvl3pPr indent="-317500" lvl="2" marL="13716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3pPr>
            <a:lvl4pPr indent="-317500" lvl="3" marL="18288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4pPr>
            <a:lvl5pPr indent="-317500" lvl="4" marL="22860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5pPr>
            <a:lvl6pPr indent="-317500" lvl="5" marL="27432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6pPr>
            <a:lvl7pPr indent="-317500" lvl="6" marL="32004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7pPr>
            <a:lvl8pPr indent="-317500" lvl="7" marL="36576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8pPr>
            <a:lvl9pPr indent="-317500" lvl="8" marL="41148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9pPr>
          </a:lstStyle>
          <a:p/>
        </p:txBody>
      </p:sp>
      <p:sp>
        <p:nvSpPr>
          <p:cNvPr id="8" name="Google Shape;8;p1"/>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6" name="Shape 66"/>
        <p:cNvGrpSpPr/>
        <p:nvPr/>
      </p:nvGrpSpPr>
      <p:grpSpPr>
        <a:xfrm>
          <a:off x="0" y="0"/>
          <a:ext cx="0" cy="0"/>
          <a:chOff x="0" y="0"/>
          <a:chExt cx="0" cy="0"/>
        </a:xfrm>
      </p:grpSpPr>
      <p:sp>
        <p:nvSpPr>
          <p:cNvPr id="67" name="Google Shape;67;p13"/>
          <p:cNvSpPr txBox="1"/>
          <p:nvPr>
            <p:ph type="ctrTitle"/>
          </p:nvPr>
        </p:nvSpPr>
        <p:spPr>
          <a:xfrm>
            <a:off x="768750" y="2116775"/>
            <a:ext cx="7569600" cy="15141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SzPts val="990"/>
              <a:buNone/>
            </a:pPr>
            <a:r>
              <a:rPr lang="en" sz="2780">
                <a:solidFill>
                  <a:srgbClr val="000000"/>
                </a:solidFill>
              </a:rPr>
              <a:t>Continuum of Care (CoC) Rapid Rehousing to Permanent Supportive Housing Transfer Policy</a:t>
            </a:r>
            <a:endParaRPr sz="2780">
              <a:solidFill>
                <a:srgbClr val="000000"/>
              </a:solidFill>
            </a:endParaRPr>
          </a:p>
        </p:txBody>
      </p:sp>
      <p:sp>
        <p:nvSpPr>
          <p:cNvPr id="68" name="Google Shape;68;p13"/>
          <p:cNvSpPr txBox="1"/>
          <p:nvPr>
            <p:ph idx="1" type="subTitle"/>
          </p:nvPr>
        </p:nvSpPr>
        <p:spPr>
          <a:xfrm>
            <a:off x="503400" y="3806325"/>
            <a:ext cx="8222100" cy="740700"/>
          </a:xfrm>
          <a:prstGeom prst="rect">
            <a:avLst/>
          </a:prstGeom>
        </p:spPr>
        <p:txBody>
          <a:bodyPr anchorCtr="0" anchor="t" bIns="91425" lIns="91425" spcFirstLastPara="1" rIns="91425" wrap="square" tIns="91425">
            <a:normAutofit fontScale="62500" lnSpcReduction="20000"/>
          </a:bodyPr>
          <a:lstStyle/>
          <a:p>
            <a:pPr indent="0" lvl="0" marL="0" rtl="0" algn="l">
              <a:spcBef>
                <a:spcPts val="0"/>
              </a:spcBef>
              <a:spcAft>
                <a:spcPts val="0"/>
              </a:spcAft>
              <a:buNone/>
            </a:pPr>
            <a:r>
              <a:t/>
            </a:r>
            <a:endParaRPr>
              <a:solidFill>
                <a:schemeClr val="dk2"/>
              </a:solidFill>
            </a:endParaRPr>
          </a:p>
          <a:p>
            <a:pPr indent="0" lvl="0" marL="0" rtl="0" algn="ctr">
              <a:spcBef>
                <a:spcPts val="0"/>
              </a:spcBef>
              <a:spcAft>
                <a:spcPts val="0"/>
              </a:spcAft>
              <a:buNone/>
            </a:pPr>
            <a:r>
              <a:rPr lang="en">
                <a:solidFill>
                  <a:schemeClr val="dk2"/>
                </a:solidFill>
              </a:rPr>
              <a:t>As proposed by </a:t>
            </a:r>
            <a:r>
              <a:rPr lang="en">
                <a:solidFill>
                  <a:schemeClr val="dk2"/>
                </a:solidFill>
              </a:rPr>
              <a:t>Michelle Reedus, </a:t>
            </a:r>
            <a:r>
              <a:rPr lang="en">
                <a:solidFill>
                  <a:schemeClr val="dk2"/>
                </a:solidFill>
              </a:rPr>
              <a:t>and Peter Bell</a:t>
            </a:r>
            <a:endParaRPr>
              <a:solidFill>
                <a:schemeClr val="dk2"/>
              </a:solidFill>
            </a:endParaRPr>
          </a:p>
          <a:p>
            <a:pPr indent="0" lvl="0" marL="0" rtl="0" algn="ctr">
              <a:spcBef>
                <a:spcPts val="0"/>
              </a:spcBef>
              <a:spcAft>
                <a:spcPts val="0"/>
              </a:spcAft>
              <a:buNone/>
            </a:pPr>
            <a:r>
              <a:t/>
            </a:r>
            <a:endParaRPr>
              <a:solidFill>
                <a:schemeClr val="dk2"/>
              </a:solidFill>
            </a:endParaRPr>
          </a:p>
          <a:p>
            <a:pPr indent="0" lvl="0" marL="0" rtl="0" algn="ctr">
              <a:spcBef>
                <a:spcPts val="0"/>
              </a:spcBef>
              <a:spcAft>
                <a:spcPts val="0"/>
              </a:spcAft>
              <a:buNone/>
            </a:pPr>
            <a:r>
              <a:t/>
            </a:r>
            <a:endParaRPr>
              <a:solidFill>
                <a:srgbClr val="000000"/>
              </a:solidFill>
            </a:endParaRPr>
          </a:p>
        </p:txBody>
      </p:sp>
      <p:pic>
        <p:nvPicPr>
          <p:cNvPr id="69" name="Google Shape;69;p13"/>
          <p:cNvPicPr preferRelativeResize="0"/>
          <p:nvPr/>
        </p:nvPicPr>
        <p:blipFill>
          <a:blip r:embed="rId3">
            <a:alphaModFix/>
          </a:blip>
          <a:stretch>
            <a:fillRect/>
          </a:stretch>
        </p:blipFill>
        <p:spPr>
          <a:xfrm>
            <a:off x="512075" y="155650"/>
            <a:ext cx="5421400" cy="2120175"/>
          </a:xfrm>
          <a:prstGeom prst="rect">
            <a:avLst/>
          </a:prstGeom>
          <a:noFill/>
          <a:ln>
            <a:noFill/>
          </a:ln>
        </p:spPr>
      </p:pic>
      <p:pic>
        <p:nvPicPr>
          <p:cNvPr id="70" name="Google Shape;70;p13"/>
          <p:cNvPicPr preferRelativeResize="0"/>
          <p:nvPr/>
        </p:nvPicPr>
        <p:blipFill rotWithShape="1">
          <a:blip r:embed="rId3">
            <a:alphaModFix/>
          </a:blip>
          <a:srcRect b="0" l="0" r="77457" t="62888"/>
          <a:stretch/>
        </p:blipFill>
        <p:spPr>
          <a:xfrm>
            <a:off x="0" y="1489000"/>
            <a:ext cx="1073549" cy="7868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2"/>
          <p:cNvSpPr txBox="1"/>
          <p:nvPr>
            <p:ph type="title"/>
          </p:nvPr>
        </p:nvSpPr>
        <p:spPr>
          <a:xfrm>
            <a:off x="460950" y="2065350"/>
            <a:ext cx="8222100" cy="10128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Questions or comments?</a:t>
            </a:r>
            <a:endParaRPr/>
          </a:p>
        </p:txBody>
      </p:sp>
      <p:sp>
        <p:nvSpPr>
          <p:cNvPr id="124" name="Google Shape;124;p22"/>
          <p:cNvSpPr txBox="1"/>
          <p:nvPr/>
        </p:nvSpPr>
        <p:spPr>
          <a:xfrm>
            <a:off x="621525" y="3719025"/>
            <a:ext cx="74067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lt1"/>
                </a:solidFill>
                <a:latin typeface="Roboto"/>
                <a:ea typeface="Roboto"/>
                <a:cs typeface="Roboto"/>
                <a:sym typeface="Roboto"/>
              </a:rPr>
              <a:t>Thank you for your time! </a:t>
            </a:r>
            <a:endParaRPr>
              <a:solidFill>
                <a:schemeClr val="lt1"/>
              </a:solidFill>
              <a:latin typeface="Roboto"/>
              <a:ea typeface="Roboto"/>
              <a:cs typeface="Roboto"/>
              <a:sym typeface="Roboto"/>
            </a:endParaRPr>
          </a:p>
        </p:txBody>
      </p:sp>
      <p:sp>
        <p:nvSpPr>
          <p:cNvPr id="125" name="Google Shape;125;p22"/>
          <p:cNvSpPr txBox="1"/>
          <p:nvPr/>
        </p:nvSpPr>
        <p:spPr>
          <a:xfrm>
            <a:off x="621525" y="3078150"/>
            <a:ext cx="41148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1800">
              <a:highlight>
                <a:schemeClr val="lt1"/>
              </a:highlight>
              <a:latin typeface="Roboto"/>
              <a:ea typeface="Roboto"/>
              <a:cs typeface="Roboto"/>
              <a:sym typeface="Roboto"/>
            </a:endParaRPr>
          </a:p>
          <a:p>
            <a:pPr indent="0" lvl="0" marL="0" rtl="0" algn="l">
              <a:spcBef>
                <a:spcPts val="0"/>
              </a:spcBef>
              <a:spcAft>
                <a:spcPts val="0"/>
              </a:spcAft>
              <a:buNone/>
            </a:pPr>
            <a:r>
              <a:t/>
            </a:r>
            <a:endParaRPr sz="1800">
              <a:highlight>
                <a:schemeClr val="lt1"/>
              </a:highlight>
              <a:latin typeface="Roboto"/>
              <a:ea typeface="Roboto"/>
              <a:cs typeface="Roboto"/>
              <a:sym typeface="Robo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4"/>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Overview</a:t>
            </a:r>
            <a:endParaRPr/>
          </a:p>
        </p:txBody>
      </p:sp>
      <p:sp>
        <p:nvSpPr>
          <p:cNvPr id="76" name="Google Shape;76;p14"/>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339514" lvl="0" marL="457200" rtl="0" algn="l">
              <a:lnSpc>
                <a:spcPct val="95000"/>
              </a:lnSpc>
              <a:spcBef>
                <a:spcPts val="0"/>
              </a:spcBef>
              <a:spcAft>
                <a:spcPts val="0"/>
              </a:spcAft>
              <a:buClr>
                <a:schemeClr val="dk2"/>
              </a:buClr>
              <a:buSzPts val="1747"/>
              <a:buChar char="●"/>
            </a:pPr>
            <a:r>
              <a:rPr lang="en" sz="1746">
                <a:solidFill>
                  <a:schemeClr val="dk2"/>
                </a:solidFill>
              </a:rPr>
              <a:t>Background of RRH and PSH</a:t>
            </a:r>
            <a:endParaRPr sz="1746">
              <a:solidFill>
                <a:schemeClr val="dk2"/>
              </a:solidFill>
            </a:endParaRPr>
          </a:p>
          <a:p>
            <a:pPr indent="-339514" lvl="0" marL="457200" rtl="0" algn="l">
              <a:lnSpc>
                <a:spcPct val="95000"/>
              </a:lnSpc>
              <a:spcBef>
                <a:spcPts val="0"/>
              </a:spcBef>
              <a:spcAft>
                <a:spcPts val="0"/>
              </a:spcAft>
              <a:buClr>
                <a:schemeClr val="dk2"/>
              </a:buClr>
              <a:buSzPts val="1747"/>
              <a:buChar char="●"/>
            </a:pPr>
            <a:r>
              <a:rPr lang="en" sz="1746">
                <a:solidFill>
                  <a:schemeClr val="dk2"/>
                </a:solidFill>
              </a:rPr>
              <a:t>Purpose </a:t>
            </a:r>
            <a:endParaRPr sz="1746">
              <a:solidFill>
                <a:schemeClr val="dk2"/>
              </a:solidFill>
            </a:endParaRPr>
          </a:p>
          <a:p>
            <a:pPr indent="-339514" lvl="0" marL="457200" rtl="0" algn="l">
              <a:lnSpc>
                <a:spcPct val="95000"/>
              </a:lnSpc>
              <a:spcBef>
                <a:spcPts val="0"/>
              </a:spcBef>
              <a:spcAft>
                <a:spcPts val="0"/>
              </a:spcAft>
              <a:buClr>
                <a:schemeClr val="dk2"/>
              </a:buClr>
              <a:buSzPts val="1747"/>
              <a:buChar char="●"/>
            </a:pPr>
            <a:r>
              <a:rPr lang="en" sz="1746">
                <a:solidFill>
                  <a:schemeClr val="dk2"/>
                </a:solidFill>
              </a:rPr>
              <a:t>Proposed RRH-PSH Transfer Policy</a:t>
            </a:r>
            <a:endParaRPr sz="1746">
              <a:solidFill>
                <a:schemeClr val="dk2"/>
              </a:solidFill>
            </a:endParaRPr>
          </a:p>
          <a:p>
            <a:pPr indent="-339514" lvl="0" marL="457200" rtl="0" algn="l">
              <a:lnSpc>
                <a:spcPct val="95000"/>
              </a:lnSpc>
              <a:spcBef>
                <a:spcPts val="0"/>
              </a:spcBef>
              <a:spcAft>
                <a:spcPts val="0"/>
              </a:spcAft>
              <a:buClr>
                <a:schemeClr val="dk2"/>
              </a:buClr>
              <a:buSzPts val="1747"/>
              <a:buChar char="●"/>
            </a:pPr>
            <a:r>
              <a:rPr lang="en" sz="1746">
                <a:solidFill>
                  <a:schemeClr val="dk2"/>
                </a:solidFill>
              </a:rPr>
              <a:t>Possible Transfer Criteria</a:t>
            </a:r>
            <a:endParaRPr sz="1746">
              <a:solidFill>
                <a:schemeClr val="dk2"/>
              </a:solidFill>
            </a:endParaRPr>
          </a:p>
          <a:p>
            <a:pPr indent="-339514" lvl="0" marL="457200" rtl="0" algn="l">
              <a:lnSpc>
                <a:spcPct val="95000"/>
              </a:lnSpc>
              <a:spcBef>
                <a:spcPts val="0"/>
              </a:spcBef>
              <a:spcAft>
                <a:spcPts val="0"/>
              </a:spcAft>
              <a:buClr>
                <a:schemeClr val="dk2"/>
              </a:buClr>
              <a:buSzPts val="1747"/>
              <a:buChar char="●"/>
            </a:pPr>
            <a:r>
              <a:rPr lang="en" sz="1746">
                <a:solidFill>
                  <a:schemeClr val="dk2"/>
                </a:solidFill>
              </a:rPr>
              <a:t>Transfer Denials Reasons</a:t>
            </a:r>
            <a:endParaRPr sz="1746">
              <a:solidFill>
                <a:schemeClr val="dk2"/>
              </a:solidFill>
            </a:endParaRPr>
          </a:p>
          <a:p>
            <a:pPr indent="-339514" lvl="0" marL="457200" rtl="0" algn="l">
              <a:lnSpc>
                <a:spcPct val="95000"/>
              </a:lnSpc>
              <a:spcBef>
                <a:spcPts val="0"/>
              </a:spcBef>
              <a:spcAft>
                <a:spcPts val="0"/>
              </a:spcAft>
              <a:buClr>
                <a:schemeClr val="dk2"/>
              </a:buClr>
              <a:buSzPts val="1747"/>
              <a:buChar char="●"/>
            </a:pPr>
            <a:r>
              <a:rPr lang="en" sz="1746">
                <a:solidFill>
                  <a:schemeClr val="dk2"/>
                </a:solidFill>
              </a:rPr>
              <a:t>Transfer Process</a:t>
            </a:r>
            <a:endParaRPr sz="1746">
              <a:solidFill>
                <a:schemeClr val="dk2"/>
              </a:solidFill>
            </a:endParaRPr>
          </a:p>
          <a:p>
            <a:pPr indent="-339514" lvl="0" marL="457200" rtl="0" algn="l">
              <a:lnSpc>
                <a:spcPct val="95000"/>
              </a:lnSpc>
              <a:spcBef>
                <a:spcPts val="0"/>
              </a:spcBef>
              <a:spcAft>
                <a:spcPts val="0"/>
              </a:spcAft>
              <a:buClr>
                <a:schemeClr val="dk2"/>
              </a:buClr>
              <a:buSzPts val="1747"/>
              <a:buChar char="●"/>
            </a:pPr>
            <a:r>
              <a:rPr lang="en" sz="1746">
                <a:solidFill>
                  <a:schemeClr val="dk2"/>
                </a:solidFill>
              </a:rPr>
              <a:t>Concerns &amp; Considerations</a:t>
            </a:r>
            <a:endParaRPr sz="1746">
              <a:solidFill>
                <a:schemeClr val="dk2"/>
              </a:solidFill>
            </a:endParaRPr>
          </a:p>
          <a:p>
            <a:pPr indent="-339514" lvl="0" marL="457200" rtl="0" algn="l">
              <a:lnSpc>
                <a:spcPct val="95000"/>
              </a:lnSpc>
              <a:spcBef>
                <a:spcPts val="0"/>
              </a:spcBef>
              <a:spcAft>
                <a:spcPts val="0"/>
              </a:spcAft>
              <a:buClr>
                <a:schemeClr val="dk2"/>
              </a:buClr>
              <a:buSzPts val="1747"/>
              <a:buChar char="●"/>
            </a:pPr>
            <a:r>
              <a:rPr lang="en" sz="1746">
                <a:solidFill>
                  <a:schemeClr val="dk2"/>
                </a:solidFill>
              </a:rPr>
              <a:t>Questions/comments</a:t>
            </a:r>
            <a:endParaRPr sz="1500">
              <a:solidFill>
                <a:schemeClr val="dk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5"/>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HUD Definitions </a:t>
            </a:r>
            <a:endParaRPr/>
          </a:p>
        </p:txBody>
      </p:sp>
      <p:sp>
        <p:nvSpPr>
          <p:cNvPr id="82" name="Google Shape;82;p15"/>
          <p:cNvSpPr txBox="1"/>
          <p:nvPr>
            <p:ph idx="1" type="body"/>
          </p:nvPr>
        </p:nvSpPr>
        <p:spPr>
          <a:xfrm>
            <a:off x="471900" y="1919075"/>
            <a:ext cx="8222100" cy="27102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solidFill>
                  <a:schemeClr val="dk2"/>
                </a:solidFill>
              </a:rPr>
              <a:t>Rapid Rehousing(RRH): </a:t>
            </a:r>
            <a:r>
              <a:rPr lang="en"/>
              <a:t>Rapid Rehousing  provides short-term (up to three months) and medium-term (4-24 months) tenant-based rental assistance and supportive services to households experiencing homelessness.</a:t>
            </a:r>
            <a:endParaRPr/>
          </a:p>
          <a:p>
            <a:pPr indent="0" lvl="0" marL="0" rtl="0" algn="l">
              <a:spcBef>
                <a:spcPts val="1200"/>
              </a:spcBef>
              <a:spcAft>
                <a:spcPts val="1200"/>
              </a:spcAft>
              <a:buNone/>
            </a:pPr>
            <a:r>
              <a:rPr lang="en">
                <a:solidFill>
                  <a:schemeClr val="dk2"/>
                </a:solidFill>
              </a:rPr>
              <a:t>Permanent Supportive Housing(PSH): </a:t>
            </a:r>
            <a:r>
              <a:rPr lang="en"/>
              <a:t>Permanent Supportive Housing is permanent housing in which housing assistance (e.g., long-term leasing or rental assistance) and supportive services are provided to assist households with at least one member (adult or child) with a disability in achieving housing stability. Eligible candidates must also be chronically homeless.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6"/>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Purpose </a:t>
            </a:r>
            <a:endParaRPr/>
          </a:p>
        </p:txBody>
      </p:sp>
      <p:sp>
        <p:nvSpPr>
          <p:cNvPr id="88" name="Google Shape;88;p16"/>
          <p:cNvSpPr txBox="1"/>
          <p:nvPr>
            <p:ph idx="1" type="body"/>
          </p:nvPr>
        </p:nvSpPr>
        <p:spPr>
          <a:xfrm>
            <a:off x="471900" y="1919075"/>
            <a:ext cx="8222100" cy="27102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t>RRH is a short term housing program with limited supportive services. There are some RRH participants, that even after stabilization services, will require longer-term or permanent support to maintain their housing. </a:t>
            </a:r>
            <a:endParaRPr/>
          </a:p>
          <a:p>
            <a:pPr indent="0" lvl="0" marL="0" rtl="0" algn="l">
              <a:spcBef>
                <a:spcPts val="1200"/>
              </a:spcBef>
              <a:spcAft>
                <a:spcPts val="0"/>
              </a:spcAft>
              <a:buNone/>
            </a:pPr>
            <a:r>
              <a:rPr lang="en"/>
              <a:t>In order to support those participants at risk of returning to homelessness, transfers from RRH to PSH programs are being considered. </a:t>
            </a:r>
            <a:endParaRPr/>
          </a:p>
          <a:p>
            <a:pPr indent="0" lvl="0" marL="0" rtl="0" algn="l">
              <a:spcBef>
                <a:spcPts val="1200"/>
              </a:spcBef>
              <a:spcAft>
                <a:spcPts val="1200"/>
              </a:spcAft>
              <a:buNone/>
            </a:pPr>
            <a:r>
              <a:rPr lang="en"/>
              <a:t>The Sacramento Continuum of Care would like to explore the transfers of rapid rehousing program participants who may need specific services or accommodations to support long-term housing stability.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7"/>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Proposed: RRH to PSH Transfer Policy </a:t>
            </a:r>
            <a:endParaRPr/>
          </a:p>
        </p:txBody>
      </p:sp>
      <p:sp>
        <p:nvSpPr>
          <p:cNvPr id="94" name="Google Shape;94;p17"/>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Eligible Continuum of Care funded Rapid Rehousing Programs are able to submit transfer requests to Sacramento Steps Forward Coordinated Access </a:t>
            </a:r>
            <a:r>
              <a:rPr lang="en"/>
              <a:t>team</a:t>
            </a:r>
            <a:r>
              <a:rPr lang="en"/>
              <a:t>.</a:t>
            </a:r>
            <a:endParaRPr/>
          </a:p>
          <a:p>
            <a:pPr indent="0" lvl="0" marL="0" rtl="0" algn="l">
              <a:spcBef>
                <a:spcPts val="1200"/>
              </a:spcBef>
              <a:spcAft>
                <a:spcPts val="0"/>
              </a:spcAft>
              <a:buNone/>
            </a:pPr>
            <a:r>
              <a:rPr lang="en"/>
              <a:t>Requests may be used in rare instances when all other options have been exhausted to prevent the RRH participant’s housing instability and the participant is at risk of returning to homelessness. </a:t>
            </a:r>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8"/>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Possible Transfer Criteria</a:t>
            </a:r>
            <a:endParaRPr/>
          </a:p>
        </p:txBody>
      </p:sp>
      <p:sp>
        <p:nvSpPr>
          <p:cNvPr id="100" name="Google Shape;100;p18"/>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Participant has chronic conditions/ behavioral health needs that are not supported by RRH and is are at a high risk if they return to homelessness.</a:t>
            </a:r>
            <a:endParaRPr/>
          </a:p>
          <a:p>
            <a:pPr indent="-342900" lvl="0" marL="457200" rtl="0" algn="l">
              <a:spcBef>
                <a:spcPts val="0"/>
              </a:spcBef>
              <a:spcAft>
                <a:spcPts val="0"/>
              </a:spcAft>
              <a:buSzPts val="1800"/>
              <a:buChar char="●"/>
            </a:pPr>
            <a:r>
              <a:rPr lang="en"/>
              <a:t>Client is within three months of subsidy ending and will be unable to maintain the rent independently.</a:t>
            </a:r>
            <a:endParaRPr/>
          </a:p>
          <a:p>
            <a:pPr indent="-342900" lvl="0" marL="457200" rtl="0" algn="l">
              <a:spcBef>
                <a:spcPts val="0"/>
              </a:spcBef>
              <a:spcAft>
                <a:spcPts val="0"/>
              </a:spcAft>
              <a:buSzPts val="1800"/>
              <a:buChar char="●"/>
            </a:pPr>
            <a:r>
              <a:rPr lang="en"/>
              <a:t>Client is considered </a:t>
            </a:r>
            <a:r>
              <a:rPr i="1" lang="en"/>
              <a:t>recently homeless</a:t>
            </a:r>
            <a:r>
              <a:rPr lang="en"/>
              <a:t> under state/federal statutes and qualifies for additional housing assistance.</a:t>
            </a:r>
            <a:endParaRPr/>
          </a:p>
          <a:p>
            <a:pPr indent="0" lvl="0" marL="457200" rtl="0" algn="l">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9"/>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Transfer Denial Reasons</a:t>
            </a:r>
            <a:endParaRPr/>
          </a:p>
        </p:txBody>
      </p:sp>
      <p:graphicFrame>
        <p:nvGraphicFramePr>
          <p:cNvPr id="106" name="Google Shape;106;p19"/>
          <p:cNvGraphicFramePr/>
          <p:nvPr/>
        </p:nvGraphicFramePr>
        <p:xfrm>
          <a:off x="836775" y="1755575"/>
          <a:ext cx="3000000" cy="3000000"/>
        </p:xfrm>
        <a:graphic>
          <a:graphicData uri="http://schemas.openxmlformats.org/drawingml/2006/table">
            <a:tbl>
              <a:tblPr>
                <a:noFill/>
                <a:tableStyleId>{048626F4-F6BA-4160-AA4D-6AAF90715FB4}</a:tableStyleId>
              </a:tblPr>
              <a:tblGrid>
                <a:gridCol w="3619500"/>
                <a:gridCol w="3619500"/>
              </a:tblGrid>
              <a:tr h="381000">
                <a:tc>
                  <a:txBody>
                    <a:bodyPr/>
                    <a:lstStyle/>
                    <a:p>
                      <a:pPr indent="0" lvl="0" marL="0" rtl="0" algn="l">
                        <a:spcBef>
                          <a:spcPts val="0"/>
                        </a:spcBef>
                        <a:spcAft>
                          <a:spcPts val="0"/>
                        </a:spcAft>
                        <a:buNone/>
                      </a:pPr>
                      <a:r>
                        <a:rPr b="1" lang="en" sz="1300">
                          <a:latin typeface="Roboto"/>
                          <a:ea typeface="Roboto"/>
                          <a:cs typeface="Roboto"/>
                          <a:sym typeface="Roboto"/>
                        </a:rPr>
                        <a:t>Reason</a:t>
                      </a:r>
                      <a:endParaRPr b="1" sz="1300">
                        <a:latin typeface="Roboto"/>
                        <a:ea typeface="Roboto"/>
                        <a:cs typeface="Roboto"/>
                        <a:sym typeface="Roboto"/>
                      </a:endParaRPr>
                    </a:p>
                  </a:txBody>
                  <a:tcPr marT="91425" marB="91425" marR="91425" marL="91425">
                    <a:lnL cap="flat" cmpd="sng" w="9525">
                      <a:solidFill>
                        <a:srgbClr val="212121"/>
                      </a:solidFill>
                      <a:prstDash val="solid"/>
                      <a:round/>
                      <a:headEnd len="sm" w="sm" type="none"/>
                      <a:tailEnd len="sm" w="sm" type="none"/>
                    </a:lnL>
                    <a:lnR cap="flat" cmpd="sng" w="9525">
                      <a:solidFill>
                        <a:srgbClr val="212121"/>
                      </a:solidFill>
                      <a:prstDash val="solid"/>
                      <a:round/>
                      <a:headEnd len="sm" w="sm" type="none"/>
                      <a:tailEnd len="sm" w="sm" type="none"/>
                    </a:lnR>
                    <a:lnT cap="flat" cmpd="sng" w="9525">
                      <a:solidFill>
                        <a:srgbClr val="212121"/>
                      </a:solidFill>
                      <a:prstDash val="solid"/>
                      <a:round/>
                      <a:headEnd len="sm" w="sm" type="none"/>
                      <a:tailEnd len="sm" w="sm" type="none"/>
                    </a:lnT>
                    <a:lnB cap="flat" cmpd="sng" w="9525">
                      <a:solidFill>
                        <a:srgbClr val="212121"/>
                      </a:solidFill>
                      <a:prstDash val="solid"/>
                      <a:round/>
                      <a:headEnd len="sm" w="sm" type="none"/>
                      <a:tailEnd len="sm" w="sm" type="none"/>
                    </a:lnB>
                    <a:solidFill>
                      <a:srgbClr val="A4C2F4"/>
                    </a:solidFill>
                  </a:tcPr>
                </a:tc>
                <a:tc>
                  <a:txBody>
                    <a:bodyPr/>
                    <a:lstStyle/>
                    <a:p>
                      <a:pPr indent="0" lvl="0" marL="0" rtl="0" algn="l">
                        <a:spcBef>
                          <a:spcPts val="0"/>
                        </a:spcBef>
                        <a:spcAft>
                          <a:spcPts val="0"/>
                        </a:spcAft>
                        <a:buNone/>
                      </a:pPr>
                      <a:r>
                        <a:rPr b="1" lang="en" sz="1300">
                          <a:latin typeface="Roboto"/>
                          <a:ea typeface="Roboto"/>
                          <a:cs typeface="Roboto"/>
                          <a:sym typeface="Roboto"/>
                        </a:rPr>
                        <a:t>Definition</a:t>
                      </a:r>
                      <a:endParaRPr b="1" sz="1300">
                        <a:latin typeface="Roboto"/>
                        <a:ea typeface="Roboto"/>
                        <a:cs typeface="Roboto"/>
                        <a:sym typeface="Roboto"/>
                      </a:endParaRPr>
                    </a:p>
                  </a:txBody>
                  <a:tcPr marT="91425" marB="91425" marR="91425" marL="91425">
                    <a:lnL cap="flat" cmpd="sng" w="9525">
                      <a:solidFill>
                        <a:srgbClr val="212121"/>
                      </a:solidFill>
                      <a:prstDash val="solid"/>
                      <a:round/>
                      <a:headEnd len="sm" w="sm" type="none"/>
                      <a:tailEnd len="sm" w="sm" type="none"/>
                    </a:lnL>
                    <a:lnR cap="flat" cmpd="sng" w="9525">
                      <a:solidFill>
                        <a:srgbClr val="212121"/>
                      </a:solidFill>
                      <a:prstDash val="solid"/>
                      <a:round/>
                      <a:headEnd len="sm" w="sm" type="none"/>
                      <a:tailEnd len="sm" w="sm" type="none"/>
                    </a:lnR>
                    <a:lnT cap="flat" cmpd="sng" w="9525">
                      <a:solidFill>
                        <a:srgbClr val="212121"/>
                      </a:solidFill>
                      <a:prstDash val="solid"/>
                      <a:round/>
                      <a:headEnd len="sm" w="sm" type="none"/>
                      <a:tailEnd len="sm" w="sm" type="none"/>
                    </a:lnT>
                    <a:lnB cap="flat" cmpd="sng" w="9525">
                      <a:solidFill>
                        <a:srgbClr val="212121"/>
                      </a:solidFill>
                      <a:prstDash val="solid"/>
                      <a:round/>
                      <a:headEnd len="sm" w="sm" type="none"/>
                      <a:tailEnd len="sm" w="sm" type="none"/>
                    </a:lnB>
                    <a:solidFill>
                      <a:srgbClr val="A4C2F4"/>
                    </a:solidFill>
                  </a:tcPr>
                </a:tc>
              </a:tr>
              <a:tr h="381000">
                <a:tc>
                  <a:txBody>
                    <a:bodyPr/>
                    <a:lstStyle/>
                    <a:p>
                      <a:pPr indent="0" lvl="0" marL="0" rtl="0" algn="l">
                        <a:spcBef>
                          <a:spcPts val="0"/>
                        </a:spcBef>
                        <a:spcAft>
                          <a:spcPts val="0"/>
                        </a:spcAft>
                        <a:buNone/>
                      </a:pPr>
                      <a:r>
                        <a:rPr lang="en" sz="1100">
                          <a:latin typeface="Roboto"/>
                          <a:ea typeface="Roboto"/>
                          <a:cs typeface="Roboto"/>
                          <a:sym typeface="Roboto"/>
                        </a:rPr>
                        <a:t>Insufficient Transfer Reasoning</a:t>
                      </a:r>
                      <a:endParaRPr sz="1100">
                        <a:latin typeface="Roboto"/>
                        <a:ea typeface="Roboto"/>
                        <a:cs typeface="Roboto"/>
                        <a:sym typeface="Roboto"/>
                      </a:endParaRPr>
                    </a:p>
                  </a:txBody>
                  <a:tcPr marT="91425" marB="91425" marR="91425" marL="91425">
                    <a:lnL cap="flat" cmpd="sng" w="9525">
                      <a:solidFill>
                        <a:srgbClr val="212121"/>
                      </a:solidFill>
                      <a:prstDash val="solid"/>
                      <a:round/>
                      <a:headEnd len="sm" w="sm" type="none"/>
                      <a:tailEnd len="sm" w="sm" type="none"/>
                    </a:lnL>
                    <a:lnR cap="flat" cmpd="sng" w="9525">
                      <a:solidFill>
                        <a:srgbClr val="212121"/>
                      </a:solidFill>
                      <a:prstDash val="solid"/>
                      <a:round/>
                      <a:headEnd len="sm" w="sm" type="none"/>
                      <a:tailEnd len="sm" w="sm" type="none"/>
                    </a:lnR>
                    <a:lnT cap="flat" cmpd="sng" w="9525">
                      <a:solidFill>
                        <a:srgbClr val="212121"/>
                      </a:solidFill>
                      <a:prstDash val="solid"/>
                      <a:round/>
                      <a:headEnd len="sm" w="sm" type="none"/>
                      <a:tailEnd len="sm" w="sm" type="none"/>
                    </a:lnT>
                    <a:lnB cap="flat" cmpd="sng" w="9525">
                      <a:solidFill>
                        <a:srgbClr val="212121"/>
                      </a:solidFill>
                      <a:prstDash val="solid"/>
                      <a:round/>
                      <a:headEnd len="sm" w="sm" type="none"/>
                      <a:tailEnd len="sm" w="sm" type="none"/>
                    </a:lnB>
                  </a:tcPr>
                </a:tc>
                <a:tc>
                  <a:txBody>
                    <a:bodyPr/>
                    <a:lstStyle/>
                    <a:p>
                      <a:pPr indent="0" lvl="0" marL="0" rtl="0" algn="l">
                        <a:spcBef>
                          <a:spcPts val="0"/>
                        </a:spcBef>
                        <a:spcAft>
                          <a:spcPts val="0"/>
                        </a:spcAft>
                        <a:buNone/>
                      </a:pPr>
                      <a:r>
                        <a:rPr lang="en" sz="1100">
                          <a:latin typeface="Roboto"/>
                          <a:ea typeface="Roboto"/>
                          <a:cs typeface="Roboto"/>
                          <a:sym typeface="Roboto"/>
                        </a:rPr>
                        <a:t>The documentation submitted does not meet the threshold criteria demonstrating the need for a transfer to be approved. </a:t>
                      </a:r>
                      <a:endParaRPr sz="1100">
                        <a:latin typeface="Roboto"/>
                        <a:ea typeface="Roboto"/>
                        <a:cs typeface="Roboto"/>
                        <a:sym typeface="Roboto"/>
                      </a:endParaRPr>
                    </a:p>
                  </a:txBody>
                  <a:tcPr marT="91425" marB="91425" marR="91425" marL="91425">
                    <a:lnL cap="flat" cmpd="sng" w="9525">
                      <a:solidFill>
                        <a:srgbClr val="212121"/>
                      </a:solidFill>
                      <a:prstDash val="solid"/>
                      <a:round/>
                      <a:headEnd len="sm" w="sm" type="none"/>
                      <a:tailEnd len="sm" w="sm" type="none"/>
                    </a:lnL>
                    <a:lnR cap="flat" cmpd="sng" w="9525">
                      <a:solidFill>
                        <a:srgbClr val="212121"/>
                      </a:solidFill>
                      <a:prstDash val="solid"/>
                      <a:round/>
                      <a:headEnd len="sm" w="sm" type="none"/>
                      <a:tailEnd len="sm" w="sm" type="none"/>
                    </a:lnR>
                    <a:lnT cap="flat" cmpd="sng" w="9525">
                      <a:solidFill>
                        <a:srgbClr val="212121"/>
                      </a:solidFill>
                      <a:prstDash val="solid"/>
                      <a:round/>
                      <a:headEnd len="sm" w="sm" type="none"/>
                      <a:tailEnd len="sm" w="sm" type="none"/>
                    </a:lnT>
                    <a:lnB cap="flat" cmpd="sng" w="9525">
                      <a:solidFill>
                        <a:srgbClr val="212121"/>
                      </a:solidFill>
                      <a:prstDash val="solid"/>
                      <a:round/>
                      <a:headEnd len="sm" w="sm" type="none"/>
                      <a:tailEnd len="sm" w="sm" type="none"/>
                    </a:lnB>
                  </a:tcPr>
                </a:tc>
              </a:tr>
              <a:tr h="381000">
                <a:tc>
                  <a:txBody>
                    <a:bodyPr/>
                    <a:lstStyle/>
                    <a:p>
                      <a:pPr indent="0" lvl="0" marL="0" rtl="0" algn="l">
                        <a:lnSpc>
                          <a:spcPct val="115000"/>
                        </a:lnSpc>
                        <a:spcBef>
                          <a:spcPts val="1200"/>
                        </a:spcBef>
                        <a:spcAft>
                          <a:spcPts val="1200"/>
                        </a:spcAft>
                        <a:buNone/>
                      </a:pPr>
                      <a:r>
                        <a:rPr lang="en" sz="1100">
                          <a:latin typeface="Roboto"/>
                          <a:ea typeface="Roboto"/>
                          <a:cs typeface="Roboto"/>
                          <a:sym typeface="Roboto"/>
                        </a:rPr>
                        <a:t>No Community Capacity Currently</a:t>
                      </a:r>
                      <a:endParaRPr sz="1100">
                        <a:latin typeface="Roboto"/>
                        <a:ea typeface="Roboto"/>
                        <a:cs typeface="Roboto"/>
                        <a:sym typeface="Roboto"/>
                      </a:endParaRPr>
                    </a:p>
                  </a:txBody>
                  <a:tcPr marT="91425" marB="91425" marR="68575" marL="68575">
                    <a:lnL cap="flat" cmpd="sng" w="9525">
                      <a:solidFill>
                        <a:srgbClr val="212121"/>
                      </a:solidFill>
                      <a:prstDash val="solid"/>
                      <a:round/>
                      <a:headEnd len="sm" w="sm" type="none"/>
                      <a:tailEnd len="sm" w="sm" type="none"/>
                    </a:lnL>
                    <a:lnR cap="flat" cmpd="sng" w="9525">
                      <a:solidFill>
                        <a:srgbClr val="212121"/>
                      </a:solidFill>
                      <a:prstDash val="solid"/>
                      <a:round/>
                      <a:headEnd len="sm" w="sm" type="none"/>
                      <a:tailEnd len="sm" w="sm" type="none"/>
                    </a:lnR>
                    <a:lnT cap="flat" cmpd="sng" w="9525">
                      <a:solidFill>
                        <a:srgbClr val="212121"/>
                      </a:solidFill>
                      <a:prstDash val="solid"/>
                      <a:round/>
                      <a:headEnd len="sm" w="sm" type="none"/>
                      <a:tailEnd len="sm" w="sm" type="none"/>
                    </a:lnT>
                    <a:lnB cap="flat" cmpd="sng" w="9525">
                      <a:solidFill>
                        <a:srgbClr val="212121"/>
                      </a:solidFill>
                      <a:prstDash val="solid"/>
                      <a:round/>
                      <a:headEnd len="sm" w="sm" type="none"/>
                      <a:tailEnd len="sm" w="sm" type="none"/>
                    </a:lnB>
                  </a:tcPr>
                </a:tc>
                <a:tc>
                  <a:txBody>
                    <a:bodyPr/>
                    <a:lstStyle/>
                    <a:p>
                      <a:pPr indent="0" lvl="0" marL="0" rtl="0" algn="l">
                        <a:lnSpc>
                          <a:spcPct val="115000"/>
                        </a:lnSpc>
                        <a:spcBef>
                          <a:spcPts val="1200"/>
                        </a:spcBef>
                        <a:spcAft>
                          <a:spcPts val="0"/>
                        </a:spcAft>
                        <a:buNone/>
                      </a:pPr>
                      <a:r>
                        <a:rPr lang="en" sz="1100">
                          <a:latin typeface="Roboto"/>
                          <a:ea typeface="Roboto"/>
                          <a:cs typeface="Roboto"/>
                          <a:sym typeface="Roboto"/>
                        </a:rPr>
                        <a:t>There are currently no projects within the CoC, which has capacity or is expected to have capacity within the near future which could meet the needs outlined in the transfer request.</a:t>
                      </a:r>
                      <a:endParaRPr sz="1100">
                        <a:latin typeface="Roboto"/>
                        <a:ea typeface="Roboto"/>
                        <a:cs typeface="Roboto"/>
                        <a:sym typeface="Roboto"/>
                      </a:endParaRPr>
                    </a:p>
                  </a:txBody>
                  <a:tcPr marT="91425" marB="91425" marR="68575" marL="68575">
                    <a:lnL cap="flat" cmpd="sng" w="9525">
                      <a:solidFill>
                        <a:srgbClr val="212121"/>
                      </a:solidFill>
                      <a:prstDash val="solid"/>
                      <a:round/>
                      <a:headEnd len="sm" w="sm" type="none"/>
                      <a:tailEnd len="sm" w="sm" type="none"/>
                    </a:lnL>
                    <a:lnR cap="flat" cmpd="sng" w="9525">
                      <a:solidFill>
                        <a:srgbClr val="212121"/>
                      </a:solidFill>
                      <a:prstDash val="solid"/>
                      <a:round/>
                      <a:headEnd len="sm" w="sm" type="none"/>
                      <a:tailEnd len="sm" w="sm" type="none"/>
                    </a:lnR>
                    <a:lnT cap="flat" cmpd="sng" w="9525">
                      <a:solidFill>
                        <a:srgbClr val="212121"/>
                      </a:solidFill>
                      <a:prstDash val="solid"/>
                      <a:round/>
                      <a:headEnd len="sm" w="sm" type="none"/>
                      <a:tailEnd len="sm" w="sm" type="none"/>
                    </a:lnT>
                    <a:lnB cap="flat" cmpd="sng" w="9525">
                      <a:solidFill>
                        <a:srgbClr val="212121"/>
                      </a:solidFill>
                      <a:prstDash val="solid"/>
                      <a:round/>
                      <a:headEnd len="sm" w="sm" type="none"/>
                      <a:tailEnd len="sm" w="sm" type="none"/>
                    </a:lnB>
                  </a:tcPr>
                </a:tc>
              </a:tr>
              <a:tr h="381000">
                <a:tc>
                  <a:txBody>
                    <a:bodyPr/>
                    <a:lstStyle/>
                    <a:p>
                      <a:pPr indent="0" lvl="0" marL="0" rtl="0" algn="l">
                        <a:lnSpc>
                          <a:spcPct val="115000"/>
                        </a:lnSpc>
                        <a:spcBef>
                          <a:spcPts val="1200"/>
                        </a:spcBef>
                        <a:spcAft>
                          <a:spcPts val="1200"/>
                        </a:spcAft>
                        <a:buNone/>
                      </a:pPr>
                      <a:r>
                        <a:rPr lang="en" sz="1100">
                          <a:latin typeface="Roboto"/>
                          <a:ea typeface="Roboto"/>
                          <a:cs typeface="Roboto"/>
                          <a:sym typeface="Roboto"/>
                        </a:rPr>
                        <a:t>Current existing resources are not able to meet the request needs</a:t>
                      </a:r>
                      <a:endParaRPr sz="1100">
                        <a:latin typeface="Roboto"/>
                        <a:ea typeface="Roboto"/>
                        <a:cs typeface="Roboto"/>
                        <a:sym typeface="Roboto"/>
                      </a:endParaRPr>
                    </a:p>
                  </a:txBody>
                  <a:tcPr marT="91425" marB="91425" marR="68575" marL="68575">
                    <a:lnL cap="flat" cmpd="sng" w="9525">
                      <a:solidFill>
                        <a:srgbClr val="212121"/>
                      </a:solidFill>
                      <a:prstDash val="solid"/>
                      <a:round/>
                      <a:headEnd len="sm" w="sm" type="none"/>
                      <a:tailEnd len="sm" w="sm" type="none"/>
                    </a:lnL>
                    <a:lnR cap="flat" cmpd="sng" w="9525">
                      <a:solidFill>
                        <a:srgbClr val="212121"/>
                      </a:solidFill>
                      <a:prstDash val="solid"/>
                      <a:round/>
                      <a:headEnd len="sm" w="sm" type="none"/>
                      <a:tailEnd len="sm" w="sm" type="none"/>
                    </a:lnR>
                    <a:lnT cap="flat" cmpd="sng" w="9525">
                      <a:solidFill>
                        <a:srgbClr val="212121"/>
                      </a:solidFill>
                      <a:prstDash val="solid"/>
                      <a:round/>
                      <a:headEnd len="sm" w="sm" type="none"/>
                      <a:tailEnd len="sm" w="sm" type="none"/>
                    </a:lnT>
                    <a:lnB cap="flat" cmpd="sng" w="9525">
                      <a:solidFill>
                        <a:srgbClr val="212121"/>
                      </a:solidFill>
                      <a:prstDash val="solid"/>
                      <a:round/>
                      <a:headEnd len="sm" w="sm" type="none"/>
                      <a:tailEnd len="sm" w="sm" type="none"/>
                    </a:lnB>
                  </a:tcPr>
                </a:tc>
                <a:tc>
                  <a:txBody>
                    <a:bodyPr/>
                    <a:lstStyle/>
                    <a:p>
                      <a:pPr indent="0" lvl="0" marL="0" rtl="0" algn="l">
                        <a:lnSpc>
                          <a:spcPct val="115000"/>
                        </a:lnSpc>
                        <a:spcBef>
                          <a:spcPts val="1200"/>
                        </a:spcBef>
                        <a:spcAft>
                          <a:spcPts val="0"/>
                        </a:spcAft>
                        <a:buNone/>
                      </a:pPr>
                      <a:r>
                        <a:rPr lang="en" sz="1100">
                          <a:latin typeface="Roboto"/>
                          <a:ea typeface="Roboto"/>
                          <a:cs typeface="Roboto"/>
                          <a:sym typeface="Roboto"/>
                        </a:rPr>
                        <a:t>There are currently no projects within the CoC which could meet the participant’s identified needs.</a:t>
                      </a:r>
                      <a:endParaRPr sz="1100">
                        <a:latin typeface="Roboto"/>
                        <a:ea typeface="Roboto"/>
                        <a:cs typeface="Roboto"/>
                        <a:sym typeface="Roboto"/>
                      </a:endParaRPr>
                    </a:p>
                  </a:txBody>
                  <a:tcPr marT="91425" marB="91425" marR="68575" marL="68575">
                    <a:lnL cap="flat" cmpd="sng" w="9525">
                      <a:solidFill>
                        <a:srgbClr val="212121"/>
                      </a:solidFill>
                      <a:prstDash val="solid"/>
                      <a:round/>
                      <a:headEnd len="sm" w="sm" type="none"/>
                      <a:tailEnd len="sm" w="sm" type="none"/>
                    </a:lnL>
                    <a:lnR cap="flat" cmpd="sng" w="9525">
                      <a:solidFill>
                        <a:srgbClr val="212121"/>
                      </a:solidFill>
                      <a:prstDash val="solid"/>
                      <a:round/>
                      <a:headEnd len="sm" w="sm" type="none"/>
                      <a:tailEnd len="sm" w="sm" type="none"/>
                    </a:lnR>
                    <a:lnT cap="flat" cmpd="sng" w="9525">
                      <a:solidFill>
                        <a:srgbClr val="212121"/>
                      </a:solidFill>
                      <a:prstDash val="solid"/>
                      <a:round/>
                      <a:headEnd len="sm" w="sm" type="none"/>
                      <a:tailEnd len="sm" w="sm" type="none"/>
                    </a:lnT>
                    <a:lnB cap="flat" cmpd="sng" w="9525">
                      <a:solidFill>
                        <a:srgbClr val="212121"/>
                      </a:solidFill>
                      <a:prstDash val="solid"/>
                      <a:round/>
                      <a:headEnd len="sm" w="sm" type="none"/>
                      <a:tailEnd len="sm" w="sm" type="none"/>
                    </a:lnB>
                  </a:tcPr>
                </a:tc>
              </a:tr>
              <a:tr h="381000">
                <a:tc>
                  <a:txBody>
                    <a:bodyPr/>
                    <a:lstStyle/>
                    <a:p>
                      <a:pPr indent="0" lvl="0" marL="0" rtl="0" algn="l">
                        <a:lnSpc>
                          <a:spcPct val="115000"/>
                        </a:lnSpc>
                        <a:spcBef>
                          <a:spcPts val="1200"/>
                        </a:spcBef>
                        <a:spcAft>
                          <a:spcPts val="1200"/>
                        </a:spcAft>
                        <a:buNone/>
                      </a:pPr>
                      <a:r>
                        <a:rPr lang="en" sz="1100">
                          <a:latin typeface="Roboto"/>
                          <a:ea typeface="Roboto"/>
                          <a:cs typeface="Roboto"/>
                          <a:sym typeface="Roboto"/>
                        </a:rPr>
                        <a:t>Not eligible for PSH/ insufficient PSH documentation</a:t>
                      </a:r>
                      <a:endParaRPr sz="1100">
                        <a:latin typeface="Roboto"/>
                        <a:ea typeface="Roboto"/>
                        <a:cs typeface="Roboto"/>
                        <a:sym typeface="Roboto"/>
                      </a:endParaRPr>
                    </a:p>
                  </a:txBody>
                  <a:tcPr marT="91425" marB="91425" marR="68575" marL="68575">
                    <a:lnL cap="flat" cmpd="sng" w="9525">
                      <a:solidFill>
                        <a:srgbClr val="212121"/>
                      </a:solidFill>
                      <a:prstDash val="solid"/>
                      <a:round/>
                      <a:headEnd len="sm" w="sm" type="none"/>
                      <a:tailEnd len="sm" w="sm" type="none"/>
                    </a:lnL>
                    <a:lnR cap="flat" cmpd="sng" w="9525">
                      <a:solidFill>
                        <a:srgbClr val="212121"/>
                      </a:solidFill>
                      <a:prstDash val="solid"/>
                      <a:round/>
                      <a:headEnd len="sm" w="sm" type="none"/>
                      <a:tailEnd len="sm" w="sm" type="none"/>
                    </a:lnR>
                    <a:lnT cap="flat" cmpd="sng" w="9525">
                      <a:solidFill>
                        <a:srgbClr val="212121"/>
                      </a:solidFill>
                      <a:prstDash val="solid"/>
                      <a:round/>
                      <a:headEnd len="sm" w="sm" type="none"/>
                      <a:tailEnd len="sm" w="sm" type="none"/>
                    </a:lnT>
                    <a:lnB cap="flat" cmpd="sng" w="9525">
                      <a:solidFill>
                        <a:srgbClr val="212121"/>
                      </a:solidFill>
                      <a:prstDash val="solid"/>
                      <a:round/>
                      <a:headEnd len="sm" w="sm" type="none"/>
                      <a:tailEnd len="sm" w="sm" type="none"/>
                    </a:lnB>
                  </a:tcPr>
                </a:tc>
                <a:tc>
                  <a:txBody>
                    <a:bodyPr/>
                    <a:lstStyle/>
                    <a:p>
                      <a:pPr indent="0" lvl="0" marL="0" rtl="0" algn="l">
                        <a:lnSpc>
                          <a:spcPct val="115000"/>
                        </a:lnSpc>
                        <a:spcBef>
                          <a:spcPts val="1200"/>
                        </a:spcBef>
                        <a:spcAft>
                          <a:spcPts val="1200"/>
                        </a:spcAft>
                        <a:buNone/>
                      </a:pPr>
                      <a:r>
                        <a:rPr lang="en" sz="1100">
                          <a:latin typeface="Roboto"/>
                          <a:ea typeface="Roboto"/>
                          <a:cs typeface="Roboto"/>
                          <a:sym typeface="Roboto"/>
                        </a:rPr>
                        <a:t>Client does not meet the eligibility requirements to be enrolled into a Permanent Supportive Housing program or lacks the documentation to prove eligibility.</a:t>
                      </a:r>
                      <a:endParaRPr sz="1100">
                        <a:latin typeface="Roboto"/>
                        <a:ea typeface="Roboto"/>
                        <a:cs typeface="Roboto"/>
                        <a:sym typeface="Roboto"/>
                      </a:endParaRPr>
                    </a:p>
                  </a:txBody>
                  <a:tcPr marT="91425" marB="91425" marR="68575" marL="68575">
                    <a:lnL cap="flat" cmpd="sng" w="9525">
                      <a:solidFill>
                        <a:srgbClr val="212121"/>
                      </a:solidFill>
                      <a:prstDash val="solid"/>
                      <a:round/>
                      <a:headEnd len="sm" w="sm" type="none"/>
                      <a:tailEnd len="sm" w="sm" type="none"/>
                    </a:lnL>
                    <a:lnR cap="flat" cmpd="sng" w="9525">
                      <a:solidFill>
                        <a:srgbClr val="212121"/>
                      </a:solidFill>
                      <a:prstDash val="solid"/>
                      <a:round/>
                      <a:headEnd len="sm" w="sm" type="none"/>
                      <a:tailEnd len="sm" w="sm" type="none"/>
                    </a:lnR>
                    <a:lnT cap="flat" cmpd="sng" w="9525">
                      <a:solidFill>
                        <a:srgbClr val="212121"/>
                      </a:solidFill>
                      <a:prstDash val="solid"/>
                      <a:round/>
                      <a:headEnd len="sm" w="sm" type="none"/>
                      <a:tailEnd len="sm" w="sm" type="none"/>
                    </a:lnT>
                    <a:lnB cap="flat" cmpd="sng" w="9525">
                      <a:solidFill>
                        <a:srgbClr val="212121"/>
                      </a:solidFill>
                      <a:prstDash val="solid"/>
                      <a:round/>
                      <a:headEnd len="sm" w="sm" type="none"/>
                      <a:tailEnd len="sm" w="sm" type="none"/>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0"/>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Transfer Process</a:t>
            </a:r>
            <a:endParaRPr/>
          </a:p>
        </p:txBody>
      </p:sp>
      <p:pic>
        <p:nvPicPr>
          <p:cNvPr id="112" name="Google Shape;112;p20"/>
          <p:cNvPicPr preferRelativeResize="0"/>
          <p:nvPr/>
        </p:nvPicPr>
        <p:blipFill rotWithShape="1">
          <a:blip r:embed="rId3">
            <a:alphaModFix/>
          </a:blip>
          <a:srcRect b="5301" l="4725" r="0" t="5604"/>
          <a:stretch/>
        </p:blipFill>
        <p:spPr>
          <a:xfrm>
            <a:off x="0" y="1707825"/>
            <a:ext cx="8851099" cy="32832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16" name="Shape 116"/>
        <p:cNvGrpSpPr/>
        <p:nvPr/>
      </p:nvGrpSpPr>
      <p:grpSpPr>
        <a:xfrm>
          <a:off x="0" y="0"/>
          <a:ext cx="0" cy="0"/>
          <a:chOff x="0" y="0"/>
          <a:chExt cx="0" cy="0"/>
        </a:xfrm>
      </p:grpSpPr>
      <p:sp>
        <p:nvSpPr>
          <p:cNvPr id="117" name="Google Shape;117;p21"/>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Transfer Process (scenario 2)</a:t>
            </a:r>
            <a:endParaRPr/>
          </a:p>
        </p:txBody>
      </p:sp>
      <p:pic>
        <p:nvPicPr>
          <p:cNvPr id="118" name="Google Shape;118;p21"/>
          <p:cNvPicPr preferRelativeResize="0"/>
          <p:nvPr/>
        </p:nvPicPr>
        <p:blipFill rotWithShape="1">
          <a:blip r:embed="rId3">
            <a:alphaModFix/>
          </a:blip>
          <a:srcRect b="3265" l="5526" r="0" t="4501"/>
          <a:stretch/>
        </p:blipFill>
        <p:spPr>
          <a:xfrm>
            <a:off x="278588" y="1693075"/>
            <a:ext cx="8586826" cy="36390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terial">
  <a:themeElements>
    <a:clrScheme name="Material">
      <a:dk1>
        <a:srgbClr val="4874E9"/>
      </a:dk1>
      <a:lt1>
        <a:srgbClr val="FFFFFF"/>
      </a:lt1>
      <a:dk2>
        <a:srgbClr val="424242"/>
      </a:dk2>
      <a:lt2>
        <a:srgbClr val="737373"/>
      </a:lt2>
      <a:accent1>
        <a:srgbClr val="0277BD"/>
      </a:accent1>
      <a:accent2>
        <a:srgbClr val="0F9D58"/>
      </a:accent2>
      <a:accent3>
        <a:srgbClr val="DB4437"/>
      </a:accent3>
      <a:accent4>
        <a:srgbClr val="FAFAFA"/>
      </a:accent4>
      <a:accent5>
        <a:srgbClr val="1A237E"/>
      </a:accent5>
      <a:accent6>
        <a:srgbClr val="F4B400"/>
      </a:accent6>
      <a:hlink>
        <a:srgbClr val="1A237E"/>
      </a:hlink>
      <a:folHlink>
        <a:srgbClr val="1A237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